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82" r:id="rId10"/>
    <p:sldId id="284" r:id="rId11"/>
    <p:sldId id="283" r:id="rId12"/>
    <p:sldId id="276" r:id="rId13"/>
    <p:sldId id="273" r:id="rId14"/>
    <p:sldId id="274" r:id="rId15"/>
    <p:sldId id="275" r:id="rId16"/>
    <p:sldId id="277" r:id="rId17"/>
    <p:sldId id="278" r:id="rId18"/>
    <p:sldId id="279" r:id="rId19"/>
    <p:sldId id="280" r:id="rId20"/>
    <p:sldId id="281" r:id="rId21"/>
  </p:sldIdLst>
  <p:sldSz cx="9144000" cy="6858000" type="screen4x3"/>
  <p:notesSz cx="6813550" cy="994568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795"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B4E32B-23DA-41A1-859F-E42D67CB6315}"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ru-RU"/>
        </a:p>
      </dgm:t>
    </dgm:pt>
    <dgm:pt modelId="{CB793B7C-08B2-483E-A2FE-C58175E48C6E}">
      <dgm:prSet phldrT="[Текст]" custT="1"/>
      <dgm:spPr/>
      <dgm:t>
        <a:bodyPr/>
        <a:lstStyle/>
        <a:p>
          <a:r>
            <a:rPr lang="ru-RU" sz="1000" dirty="0" smtClean="0"/>
            <a:t>Частный партнер (инициатор проекта)</a:t>
          </a:r>
          <a:endParaRPr lang="ru-RU" sz="1000" dirty="0"/>
        </a:p>
      </dgm:t>
    </dgm:pt>
    <dgm:pt modelId="{39F1D8EB-1E01-4588-824D-605A41E42CFA}" type="parTrans" cxnId="{AC0E0694-BCA4-4C6C-AA17-DB950457798A}">
      <dgm:prSet/>
      <dgm:spPr/>
      <dgm:t>
        <a:bodyPr/>
        <a:lstStyle/>
        <a:p>
          <a:endParaRPr lang="ru-RU"/>
        </a:p>
      </dgm:t>
    </dgm:pt>
    <dgm:pt modelId="{96A3721A-B300-4005-8CE2-32334CD407CC}" type="sibTrans" cxnId="{AC0E0694-BCA4-4C6C-AA17-DB950457798A}">
      <dgm:prSet/>
      <dgm:spPr/>
      <dgm:t>
        <a:bodyPr/>
        <a:lstStyle/>
        <a:p>
          <a:endParaRPr lang="ru-RU"/>
        </a:p>
      </dgm:t>
    </dgm:pt>
    <dgm:pt modelId="{5054C144-5FE2-4EFA-90FB-05D69C0BA1B3}">
      <dgm:prSet phldrT="[Текст]" custT="1"/>
      <dgm:spPr/>
      <dgm:t>
        <a:bodyPr/>
        <a:lstStyle/>
        <a:p>
          <a:r>
            <a:rPr lang="ru-RU" sz="1050" dirty="0" smtClean="0"/>
            <a:t>Разработка проекта</a:t>
          </a:r>
          <a:endParaRPr lang="ru-RU" sz="1050" dirty="0"/>
        </a:p>
      </dgm:t>
    </dgm:pt>
    <dgm:pt modelId="{6D5261BF-9EB2-42E2-B314-50FF65CA4B37}" type="parTrans" cxnId="{3A7E6AEF-9C5C-42F2-B6E8-721CF4CCB8B4}">
      <dgm:prSet/>
      <dgm:spPr/>
      <dgm:t>
        <a:bodyPr/>
        <a:lstStyle/>
        <a:p>
          <a:endParaRPr lang="ru-RU"/>
        </a:p>
      </dgm:t>
    </dgm:pt>
    <dgm:pt modelId="{687D9503-AE3D-44B8-B3B3-D5EBE5B84F1A}" type="sibTrans" cxnId="{3A7E6AEF-9C5C-42F2-B6E8-721CF4CCB8B4}">
      <dgm:prSet/>
      <dgm:spPr/>
      <dgm:t>
        <a:bodyPr/>
        <a:lstStyle/>
        <a:p>
          <a:endParaRPr lang="ru-RU"/>
        </a:p>
      </dgm:t>
    </dgm:pt>
    <dgm:pt modelId="{B2A4775E-A491-4B7B-8C80-071D1C232224}">
      <dgm:prSet phldrT="[Текст]" custT="1"/>
      <dgm:spPr/>
      <dgm:t>
        <a:bodyPr/>
        <a:lstStyle/>
        <a:p>
          <a:r>
            <a:rPr lang="ru-RU" sz="1050" dirty="0" smtClean="0"/>
            <a:t>Публичный партнер</a:t>
          </a:r>
          <a:endParaRPr lang="ru-RU" sz="1050" dirty="0"/>
        </a:p>
      </dgm:t>
    </dgm:pt>
    <dgm:pt modelId="{72354316-9EC6-4444-BF20-DF1A43CA9130}" type="parTrans" cxnId="{CC0CC921-48B5-429C-A756-FAD330483371}">
      <dgm:prSet/>
      <dgm:spPr/>
      <dgm:t>
        <a:bodyPr/>
        <a:lstStyle/>
        <a:p>
          <a:endParaRPr lang="ru-RU"/>
        </a:p>
      </dgm:t>
    </dgm:pt>
    <dgm:pt modelId="{1066D587-B0E5-4DA6-B835-72D7D009BFAE}" type="sibTrans" cxnId="{CC0CC921-48B5-429C-A756-FAD330483371}">
      <dgm:prSet/>
      <dgm:spPr/>
      <dgm:t>
        <a:bodyPr/>
        <a:lstStyle/>
        <a:p>
          <a:endParaRPr lang="ru-RU"/>
        </a:p>
      </dgm:t>
    </dgm:pt>
    <dgm:pt modelId="{7CFD513B-1C54-473C-B804-3ED7CC45EFA3}">
      <dgm:prSet phldrT="[Текст]" custT="1"/>
      <dgm:spPr/>
      <dgm:t>
        <a:bodyPr/>
        <a:lstStyle/>
        <a:p>
          <a:r>
            <a:rPr lang="ru-RU" sz="1000" dirty="0" smtClean="0"/>
            <a:t>Разработка*/рассмотрение проекта</a:t>
          </a:r>
          <a:endParaRPr lang="ru-RU" sz="1000" dirty="0"/>
        </a:p>
      </dgm:t>
    </dgm:pt>
    <dgm:pt modelId="{B905CDCC-F162-48FD-B38D-FC604D2EF34D}" type="parTrans" cxnId="{0C1D5B2E-80D8-4039-8B3C-9EAB1577F1AB}">
      <dgm:prSet/>
      <dgm:spPr/>
      <dgm:t>
        <a:bodyPr/>
        <a:lstStyle/>
        <a:p>
          <a:endParaRPr lang="ru-RU"/>
        </a:p>
      </dgm:t>
    </dgm:pt>
    <dgm:pt modelId="{E4A412DF-93BF-4EAE-B809-36A84A2069C7}" type="sibTrans" cxnId="{0C1D5B2E-80D8-4039-8B3C-9EAB1577F1AB}">
      <dgm:prSet/>
      <dgm:spPr/>
      <dgm:t>
        <a:bodyPr/>
        <a:lstStyle/>
        <a:p>
          <a:endParaRPr lang="ru-RU"/>
        </a:p>
      </dgm:t>
    </dgm:pt>
    <dgm:pt modelId="{F49BEC06-6263-497D-912F-65AFFACA5544}">
      <dgm:prSet phldrT="[Текст]"/>
      <dgm:spPr/>
      <dgm:t>
        <a:bodyPr/>
        <a:lstStyle/>
        <a:p>
          <a:r>
            <a:rPr lang="ru-RU" dirty="0" smtClean="0"/>
            <a:t>Уполномоченный орган</a:t>
          </a:r>
          <a:endParaRPr lang="ru-RU" dirty="0"/>
        </a:p>
      </dgm:t>
    </dgm:pt>
    <dgm:pt modelId="{3DFF2442-03E1-4DD0-A427-6FC14D27892B}" type="parTrans" cxnId="{5D59B033-5A54-4268-BD37-D26EDC3D9AF2}">
      <dgm:prSet/>
      <dgm:spPr/>
      <dgm:t>
        <a:bodyPr/>
        <a:lstStyle/>
        <a:p>
          <a:endParaRPr lang="ru-RU"/>
        </a:p>
      </dgm:t>
    </dgm:pt>
    <dgm:pt modelId="{AC8E2900-F77C-4FB3-927C-DAB699D03A0F}" type="sibTrans" cxnId="{5D59B033-5A54-4268-BD37-D26EDC3D9AF2}">
      <dgm:prSet/>
      <dgm:spPr/>
      <dgm:t>
        <a:bodyPr/>
        <a:lstStyle/>
        <a:p>
          <a:endParaRPr lang="ru-RU"/>
        </a:p>
      </dgm:t>
    </dgm:pt>
    <dgm:pt modelId="{189B7238-0C56-4E04-B158-500ADA645190}">
      <dgm:prSet phldrT="[Текст]"/>
      <dgm:spPr/>
      <dgm:t>
        <a:bodyPr/>
        <a:lstStyle/>
        <a:p>
          <a:r>
            <a:rPr lang="ru-RU" dirty="0" smtClean="0"/>
            <a:t>Оценка проекта</a:t>
          </a:r>
          <a:endParaRPr lang="ru-RU" dirty="0"/>
        </a:p>
      </dgm:t>
    </dgm:pt>
    <dgm:pt modelId="{13FFEECF-6B04-4D1B-9B00-E5CA954DFB65}" type="parTrans" cxnId="{2E6E5220-1227-4D63-A936-991B261F95F4}">
      <dgm:prSet/>
      <dgm:spPr/>
      <dgm:t>
        <a:bodyPr/>
        <a:lstStyle/>
        <a:p>
          <a:endParaRPr lang="ru-RU"/>
        </a:p>
      </dgm:t>
    </dgm:pt>
    <dgm:pt modelId="{9563273F-6B76-4258-877C-9BBE269FB6A0}" type="sibTrans" cxnId="{2E6E5220-1227-4D63-A936-991B261F95F4}">
      <dgm:prSet/>
      <dgm:spPr/>
      <dgm:t>
        <a:bodyPr/>
        <a:lstStyle/>
        <a:p>
          <a:endParaRPr lang="ru-RU"/>
        </a:p>
      </dgm:t>
    </dgm:pt>
    <dgm:pt modelId="{0799DB4E-0169-4617-BA59-C03C9005B9CB}">
      <dgm:prSet/>
      <dgm:spPr/>
      <dgm:t>
        <a:bodyPr/>
        <a:lstStyle/>
        <a:p>
          <a:r>
            <a:rPr lang="ru-RU" dirty="0" smtClean="0"/>
            <a:t>Глава МО</a:t>
          </a:r>
          <a:endParaRPr lang="ru-RU" dirty="0"/>
        </a:p>
      </dgm:t>
    </dgm:pt>
    <dgm:pt modelId="{9AF2228E-0A45-4595-AA4D-E45F081DA0ED}" type="parTrans" cxnId="{380E2FD4-D688-4CED-873A-DC27528F58D8}">
      <dgm:prSet/>
      <dgm:spPr/>
      <dgm:t>
        <a:bodyPr/>
        <a:lstStyle/>
        <a:p>
          <a:endParaRPr lang="ru-RU"/>
        </a:p>
      </dgm:t>
    </dgm:pt>
    <dgm:pt modelId="{2EACF4B2-E92C-4465-AC3E-CF6E497BA0BF}" type="sibTrans" cxnId="{380E2FD4-D688-4CED-873A-DC27528F58D8}">
      <dgm:prSet/>
      <dgm:spPr/>
      <dgm:t>
        <a:bodyPr/>
        <a:lstStyle/>
        <a:p>
          <a:endParaRPr lang="ru-RU"/>
        </a:p>
      </dgm:t>
    </dgm:pt>
    <dgm:pt modelId="{659C0EB0-D43A-48B7-A152-7E625594D277}">
      <dgm:prSet/>
      <dgm:spPr/>
      <dgm:t>
        <a:bodyPr/>
        <a:lstStyle/>
        <a:p>
          <a:r>
            <a:rPr lang="ru-RU" dirty="0" smtClean="0"/>
            <a:t>Принятие решения о реализации проекта</a:t>
          </a:r>
          <a:endParaRPr lang="ru-RU" dirty="0"/>
        </a:p>
      </dgm:t>
    </dgm:pt>
    <dgm:pt modelId="{A87B2448-B82B-4364-8B13-AABA225DBFF3}" type="parTrans" cxnId="{1C0B14A2-2784-41D2-828B-F0399FED5C22}">
      <dgm:prSet/>
      <dgm:spPr/>
      <dgm:t>
        <a:bodyPr/>
        <a:lstStyle/>
        <a:p>
          <a:endParaRPr lang="ru-RU"/>
        </a:p>
      </dgm:t>
    </dgm:pt>
    <dgm:pt modelId="{BE1FCB0C-4798-4F96-B4F1-F25C41DAED89}" type="sibTrans" cxnId="{1C0B14A2-2784-41D2-828B-F0399FED5C22}">
      <dgm:prSet/>
      <dgm:spPr/>
      <dgm:t>
        <a:bodyPr/>
        <a:lstStyle/>
        <a:p>
          <a:endParaRPr lang="ru-RU"/>
        </a:p>
      </dgm:t>
    </dgm:pt>
    <dgm:pt modelId="{6FE93F8D-DD5F-4271-82D2-EE70202C08D7}" type="pres">
      <dgm:prSet presAssocID="{E8B4E32B-23DA-41A1-859F-E42D67CB6315}" presName="linearFlow" presStyleCnt="0">
        <dgm:presLayoutVars>
          <dgm:dir/>
          <dgm:animLvl val="lvl"/>
          <dgm:resizeHandles val="exact"/>
        </dgm:presLayoutVars>
      </dgm:prSet>
      <dgm:spPr/>
      <dgm:t>
        <a:bodyPr/>
        <a:lstStyle/>
        <a:p>
          <a:endParaRPr lang="ru-RU"/>
        </a:p>
      </dgm:t>
    </dgm:pt>
    <dgm:pt modelId="{5A2DDE83-2597-4752-A151-2B2F1DCEE33B}" type="pres">
      <dgm:prSet presAssocID="{CB793B7C-08B2-483E-A2FE-C58175E48C6E}" presName="composite" presStyleCnt="0"/>
      <dgm:spPr/>
    </dgm:pt>
    <dgm:pt modelId="{D963EA4F-9B1B-4BDB-A11E-AE58588A85DE}" type="pres">
      <dgm:prSet presAssocID="{CB793B7C-08B2-483E-A2FE-C58175E48C6E}" presName="parTx" presStyleLbl="node1" presStyleIdx="0" presStyleCnt="4">
        <dgm:presLayoutVars>
          <dgm:chMax val="0"/>
          <dgm:chPref val="0"/>
          <dgm:bulletEnabled val="1"/>
        </dgm:presLayoutVars>
      </dgm:prSet>
      <dgm:spPr/>
      <dgm:t>
        <a:bodyPr/>
        <a:lstStyle/>
        <a:p>
          <a:endParaRPr lang="ru-RU"/>
        </a:p>
      </dgm:t>
    </dgm:pt>
    <dgm:pt modelId="{12C01262-4BC7-476C-8A2D-4D16AE7A9119}" type="pres">
      <dgm:prSet presAssocID="{CB793B7C-08B2-483E-A2FE-C58175E48C6E}" presName="parSh" presStyleLbl="node1" presStyleIdx="0" presStyleCnt="4"/>
      <dgm:spPr/>
      <dgm:t>
        <a:bodyPr/>
        <a:lstStyle/>
        <a:p>
          <a:endParaRPr lang="ru-RU"/>
        </a:p>
      </dgm:t>
    </dgm:pt>
    <dgm:pt modelId="{5658B96A-B81C-4210-B4D0-7B2B60ED0BAC}" type="pres">
      <dgm:prSet presAssocID="{CB793B7C-08B2-483E-A2FE-C58175E48C6E}" presName="desTx" presStyleLbl="fgAcc1" presStyleIdx="0" presStyleCnt="4">
        <dgm:presLayoutVars>
          <dgm:bulletEnabled val="1"/>
        </dgm:presLayoutVars>
      </dgm:prSet>
      <dgm:spPr/>
      <dgm:t>
        <a:bodyPr/>
        <a:lstStyle/>
        <a:p>
          <a:endParaRPr lang="ru-RU"/>
        </a:p>
      </dgm:t>
    </dgm:pt>
    <dgm:pt modelId="{1ED00589-9250-4DD0-98ED-9CE32F3A9AE0}" type="pres">
      <dgm:prSet presAssocID="{96A3721A-B300-4005-8CE2-32334CD407CC}" presName="sibTrans" presStyleLbl="sibTrans2D1" presStyleIdx="0" presStyleCnt="3"/>
      <dgm:spPr/>
      <dgm:t>
        <a:bodyPr/>
        <a:lstStyle/>
        <a:p>
          <a:endParaRPr lang="ru-RU"/>
        </a:p>
      </dgm:t>
    </dgm:pt>
    <dgm:pt modelId="{BD541C82-7E67-4490-A9FF-6F78AD43EEB7}" type="pres">
      <dgm:prSet presAssocID="{96A3721A-B300-4005-8CE2-32334CD407CC}" presName="connTx" presStyleLbl="sibTrans2D1" presStyleIdx="0" presStyleCnt="3"/>
      <dgm:spPr/>
      <dgm:t>
        <a:bodyPr/>
        <a:lstStyle/>
        <a:p>
          <a:endParaRPr lang="ru-RU"/>
        </a:p>
      </dgm:t>
    </dgm:pt>
    <dgm:pt modelId="{806E6765-5F8F-4ABA-8B0C-E360FFCB692C}" type="pres">
      <dgm:prSet presAssocID="{B2A4775E-A491-4B7B-8C80-071D1C232224}" presName="composite" presStyleCnt="0"/>
      <dgm:spPr/>
    </dgm:pt>
    <dgm:pt modelId="{D9553C74-362B-43BB-9944-DBDA7EB35D89}" type="pres">
      <dgm:prSet presAssocID="{B2A4775E-A491-4B7B-8C80-071D1C232224}" presName="parTx" presStyleLbl="node1" presStyleIdx="0" presStyleCnt="4">
        <dgm:presLayoutVars>
          <dgm:chMax val="0"/>
          <dgm:chPref val="0"/>
          <dgm:bulletEnabled val="1"/>
        </dgm:presLayoutVars>
      </dgm:prSet>
      <dgm:spPr/>
      <dgm:t>
        <a:bodyPr/>
        <a:lstStyle/>
        <a:p>
          <a:endParaRPr lang="ru-RU"/>
        </a:p>
      </dgm:t>
    </dgm:pt>
    <dgm:pt modelId="{490170D0-E136-432F-A6BA-38DDAAF15A5A}" type="pres">
      <dgm:prSet presAssocID="{B2A4775E-A491-4B7B-8C80-071D1C232224}" presName="parSh" presStyleLbl="node1" presStyleIdx="1" presStyleCnt="4"/>
      <dgm:spPr/>
      <dgm:t>
        <a:bodyPr/>
        <a:lstStyle/>
        <a:p>
          <a:endParaRPr lang="ru-RU"/>
        </a:p>
      </dgm:t>
    </dgm:pt>
    <dgm:pt modelId="{3DC7B145-63E1-4FAE-A0E2-E54D95F6B939}" type="pres">
      <dgm:prSet presAssocID="{B2A4775E-A491-4B7B-8C80-071D1C232224}" presName="desTx" presStyleLbl="fgAcc1" presStyleIdx="1" presStyleCnt="4">
        <dgm:presLayoutVars>
          <dgm:bulletEnabled val="1"/>
        </dgm:presLayoutVars>
      </dgm:prSet>
      <dgm:spPr/>
      <dgm:t>
        <a:bodyPr/>
        <a:lstStyle/>
        <a:p>
          <a:endParaRPr lang="ru-RU"/>
        </a:p>
      </dgm:t>
    </dgm:pt>
    <dgm:pt modelId="{2B951E35-B233-442D-A86F-CBF218CF15F9}" type="pres">
      <dgm:prSet presAssocID="{1066D587-B0E5-4DA6-B835-72D7D009BFAE}" presName="sibTrans" presStyleLbl="sibTrans2D1" presStyleIdx="1" presStyleCnt="3"/>
      <dgm:spPr/>
      <dgm:t>
        <a:bodyPr/>
        <a:lstStyle/>
        <a:p>
          <a:endParaRPr lang="ru-RU"/>
        </a:p>
      </dgm:t>
    </dgm:pt>
    <dgm:pt modelId="{FB991C5C-DF5A-40EB-8743-AF4EFD85C339}" type="pres">
      <dgm:prSet presAssocID="{1066D587-B0E5-4DA6-B835-72D7D009BFAE}" presName="connTx" presStyleLbl="sibTrans2D1" presStyleIdx="1" presStyleCnt="3"/>
      <dgm:spPr/>
      <dgm:t>
        <a:bodyPr/>
        <a:lstStyle/>
        <a:p>
          <a:endParaRPr lang="ru-RU"/>
        </a:p>
      </dgm:t>
    </dgm:pt>
    <dgm:pt modelId="{11B4B573-7FB5-4B2E-9822-909FA5B7CFF8}" type="pres">
      <dgm:prSet presAssocID="{F49BEC06-6263-497D-912F-65AFFACA5544}" presName="composite" presStyleCnt="0"/>
      <dgm:spPr/>
    </dgm:pt>
    <dgm:pt modelId="{E245D412-2D23-4855-800A-2ACFDA099FEE}" type="pres">
      <dgm:prSet presAssocID="{F49BEC06-6263-497D-912F-65AFFACA5544}" presName="parTx" presStyleLbl="node1" presStyleIdx="1" presStyleCnt="4">
        <dgm:presLayoutVars>
          <dgm:chMax val="0"/>
          <dgm:chPref val="0"/>
          <dgm:bulletEnabled val="1"/>
        </dgm:presLayoutVars>
      </dgm:prSet>
      <dgm:spPr/>
      <dgm:t>
        <a:bodyPr/>
        <a:lstStyle/>
        <a:p>
          <a:endParaRPr lang="ru-RU"/>
        </a:p>
      </dgm:t>
    </dgm:pt>
    <dgm:pt modelId="{EA510AFE-752F-47AF-B54B-B5E9C70B1DE9}" type="pres">
      <dgm:prSet presAssocID="{F49BEC06-6263-497D-912F-65AFFACA5544}" presName="parSh" presStyleLbl="node1" presStyleIdx="2" presStyleCnt="4"/>
      <dgm:spPr/>
      <dgm:t>
        <a:bodyPr/>
        <a:lstStyle/>
        <a:p>
          <a:endParaRPr lang="ru-RU"/>
        </a:p>
      </dgm:t>
    </dgm:pt>
    <dgm:pt modelId="{1C999AD6-31B7-49DF-B81C-EE16CBA3B281}" type="pres">
      <dgm:prSet presAssocID="{F49BEC06-6263-497D-912F-65AFFACA5544}" presName="desTx" presStyleLbl="fgAcc1" presStyleIdx="2" presStyleCnt="4">
        <dgm:presLayoutVars>
          <dgm:bulletEnabled val="1"/>
        </dgm:presLayoutVars>
      </dgm:prSet>
      <dgm:spPr/>
      <dgm:t>
        <a:bodyPr/>
        <a:lstStyle/>
        <a:p>
          <a:endParaRPr lang="ru-RU"/>
        </a:p>
      </dgm:t>
    </dgm:pt>
    <dgm:pt modelId="{69613EB6-7976-4D86-B22D-FC59B272DFB2}" type="pres">
      <dgm:prSet presAssocID="{AC8E2900-F77C-4FB3-927C-DAB699D03A0F}" presName="sibTrans" presStyleLbl="sibTrans2D1" presStyleIdx="2" presStyleCnt="3"/>
      <dgm:spPr/>
      <dgm:t>
        <a:bodyPr/>
        <a:lstStyle/>
        <a:p>
          <a:endParaRPr lang="ru-RU"/>
        </a:p>
      </dgm:t>
    </dgm:pt>
    <dgm:pt modelId="{BCB4CDF5-3EBD-4A2D-88E4-63F426BC97EC}" type="pres">
      <dgm:prSet presAssocID="{AC8E2900-F77C-4FB3-927C-DAB699D03A0F}" presName="connTx" presStyleLbl="sibTrans2D1" presStyleIdx="2" presStyleCnt="3"/>
      <dgm:spPr/>
      <dgm:t>
        <a:bodyPr/>
        <a:lstStyle/>
        <a:p>
          <a:endParaRPr lang="ru-RU"/>
        </a:p>
      </dgm:t>
    </dgm:pt>
    <dgm:pt modelId="{5480F2B7-7D46-4E89-9678-CCFA25AAF29F}" type="pres">
      <dgm:prSet presAssocID="{0799DB4E-0169-4617-BA59-C03C9005B9CB}" presName="composite" presStyleCnt="0"/>
      <dgm:spPr/>
    </dgm:pt>
    <dgm:pt modelId="{E82FC200-2D80-4620-B805-1EFA98E0A5D7}" type="pres">
      <dgm:prSet presAssocID="{0799DB4E-0169-4617-BA59-C03C9005B9CB}" presName="parTx" presStyleLbl="node1" presStyleIdx="2" presStyleCnt="4">
        <dgm:presLayoutVars>
          <dgm:chMax val="0"/>
          <dgm:chPref val="0"/>
          <dgm:bulletEnabled val="1"/>
        </dgm:presLayoutVars>
      </dgm:prSet>
      <dgm:spPr/>
      <dgm:t>
        <a:bodyPr/>
        <a:lstStyle/>
        <a:p>
          <a:endParaRPr lang="ru-RU"/>
        </a:p>
      </dgm:t>
    </dgm:pt>
    <dgm:pt modelId="{B448B52D-6DCE-4BD8-BB66-47C71D910A6F}" type="pres">
      <dgm:prSet presAssocID="{0799DB4E-0169-4617-BA59-C03C9005B9CB}" presName="parSh" presStyleLbl="node1" presStyleIdx="3" presStyleCnt="4"/>
      <dgm:spPr/>
      <dgm:t>
        <a:bodyPr/>
        <a:lstStyle/>
        <a:p>
          <a:endParaRPr lang="ru-RU"/>
        </a:p>
      </dgm:t>
    </dgm:pt>
    <dgm:pt modelId="{A1508B24-3E11-461C-8402-4963E764B13D}" type="pres">
      <dgm:prSet presAssocID="{0799DB4E-0169-4617-BA59-C03C9005B9CB}" presName="desTx" presStyleLbl="fgAcc1" presStyleIdx="3" presStyleCnt="4">
        <dgm:presLayoutVars>
          <dgm:bulletEnabled val="1"/>
        </dgm:presLayoutVars>
      </dgm:prSet>
      <dgm:spPr/>
      <dgm:t>
        <a:bodyPr/>
        <a:lstStyle/>
        <a:p>
          <a:endParaRPr lang="ru-RU"/>
        </a:p>
      </dgm:t>
    </dgm:pt>
  </dgm:ptLst>
  <dgm:cxnLst>
    <dgm:cxn modelId="{608E49AA-A9BA-4D28-B95E-15013B2D4418}" type="presOf" srcId="{1066D587-B0E5-4DA6-B835-72D7D009BFAE}" destId="{2B951E35-B233-442D-A86F-CBF218CF15F9}" srcOrd="0" destOrd="0" presId="urn:microsoft.com/office/officeart/2005/8/layout/process3"/>
    <dgm:cxn modelId="{5D59B033-5A54-4268-BD37-D26EDC3D9AF2}" srcId="{E8B4E32B-23DA-41A1-859F-E42D67CB6315}" destId="{F49BEC06-6263-497D-912F-65AFFACA5544}" srcOrd="2" destOrd="0" parTransId="{3DFF2442-03E1-4DD0-A427-6FC14D27892B}" sibTransId="{AC8E2900-F77C-4FB3-927C-DAB699D03A0F}"/>
    <dgm:cxn modelId="{3A7E6AEF-9C5C-42F2-B6E8-721CF4CCB8B4}" srcId="{CB793B7C-08B2-483E-A2FE-C58175E48C6E}" destId="{5054C144-5FE2-4EFA-90FB-05D69C0BA1B3}" srcOrd="0" destOrd="0" parTransId="{6D5261BF-9EB2-42E2-B314-50FF65CA4B37}" sibTransId="{687D9503-AE3D-44B8-B3B3-D5EBE5B84F1A}"/>
    <dgm:cxn modelId="{DF494C48-E168-49EE-A167-7BEC824CB559}" type="presOf" srcId="{CB793B7C-08B2-483E-A2FE-C58175E48C6E}" destId="{12C01262-4BC7-476C-8A2D-4D16AE7A9119}" srcOrd="1" destOrd="0" presId="urn:microsoft.com/office/officeart/2005/8/layout/process3"/>
    <dgm:cxn modelId="{2E6E5220-1227-4D63-A936-991B261F95F4}" srcId="{F49BEC06-6263-497D-912F-65AFFACA5544}" destId="{189B7238-0C56-4E04-B158-500ADA645190}" srcOrd="0" destOrd="0" parTransId="{13FFEECF-6B04-4D1B-9B00-E5CA954DFB65}" sibTransId="{9563273F-6B76-4258-877C-9BBE269FB6A0}"/>
    <dgm:cxn modelId="{09041EBC-86AE-40A7-85E1-19C2F19C2A99}" type="presOf" srcId="{E8B4E32B-23DA-41A1-859F-E42D67CB6315}" destId="{6FE93F8D-DD5F-4271-82D2-EE70202C08D7}" srcOrd="0" destOrd="0" presId="urn:microsoft.com/office/officeart/2005/8/layout/process3"/>
    <dgm:cxn modelId="{CC0CC921-48B5-429C-A756-FAD330483371}" srcId="{E8B4E32B-23DA-41A1-859F-E42D67CB6315}" destId="{B2A4775E-A491-4B7B-8C80-071D1C232224}" srcOrd="1" destOrd="0" parTransId="{72354316-9EC6-4444-BF20-DF1A43CA9130}" sibTransId="{1066D587-B0E5-4DA6-B835-72D7D009BFAE}"/>
    <dgm:cxn modelId="{358BB571-42E5-4625-ABE9-08018C2CAF69}" type="presOf" srcId="{CB793B7C-08B2-483E-A2FE-C58175E48C6E}" destId="{D963EA4F-9B1B-4BDB-A11E-AE58588A85DE}" srcOrd="0" destOrd="0" presId="urn:microsoft.com/office/officeart/2005/8/layout/process3"/>
    <dgm:cxn modelId="{353EBE1E-99B0-45A9-9EBB-E1BEA00BEC5C}" type="presOf" srcId="{0799DB4E-0169-4617-BA59-C03C9005B9CB}" destId="{E82FC200-2D80-4620-B805-1EFA98E0A5D7}" srcOrd="0" destOrd="0" presId="urn:microsoft.com/office/officeart/2005/8/layout/process3"/>
    <dgm:cxn modelId="{8B6F8B8F-4085-4BF7-9B19-291FAE2F6381}" type="presOf" srcId="{1066D587-B0E5-4DA6-B835-72D7D009BFAE}" destId="{FB991C5C-DF5A-40EB-8743-AF4EFD85C339}" srcOrd="1" destOrd="0" presId="urn:microsoft.com/office/officeart/2005/8/layout/process3"/>
    <dgm:cxn modelId="{145BDAE6-65B0-4F52-9AAB-22DAC035354D}" type="presOf" srcId="{7CFD513B-1C54-473C-B804-3ED7CC45EFA3}" destId="{3DC7B145-63E1-4FAE-A0E2-E54D95F6B939}" srcOrd="0" destOrd="0" presId="urn:microsoft.com/office/officeart/2005/8/layout/process3"/>
    <dgm:cxn modelId="{20D1E3D9-3C36-4854-913F-525A9EC7B3C8}" type="presOf" srcId="{0799DB4E-0169-4617-BA59-C03C9005B9CB}" destId="{B448B52D-6DCE-4BD8-BB66-47C71D910A6F}" srcOrd="1" destOrd="0" presId="urn:microsoft.com/office/officeart/2005/8/layout/process3"/>
    <dgm:cxn modelId="{C681FBEB-1A42-44AC-8B3E-470DDE9BA955}" type="presOf" srcId="{F49BEC06-6263-497D-912F-65AFFACA5544}" destId="{EA510AFE-752F-47AF-B54B-B5E9C70B1DE9}" srcOrd="1" destOrd="0" presId="urn:microsoft.com/office/officeart/2005/8/layout/process3"/>
    <dgm:cxn modelId="{1A59EF3A-5099-4F45-96BB-2595C7E292D5}" type="presOf" srcId="{B2A4775E-A491-4B7B-8C80-071D1C232224}" destId="{D9553C74-362B-43BB-9944-DBDA7EB35D89}" srcOrd="0" destOrd="0" presId="urn:microsoft.com/office/officeart/2005/8/layout/process3"/>
    <dgm:cxn modelId="{87993B94-DD83-43D8-8463-30F7343C4F53}" type="presOf" srcId="{B2A4775E-A491-4B7B-8C80-071D1C232224}" destId="{490170D0-E136-432F-A6BA-38DDAAF15A5A}" srcOrd="1" destOrd="0" presId="urn:microsoft.com/office/officeart/2005/8/layout/process3"/>
    <dgm:cxn modelId="{F0B7532B-D8E2-4AA9-A156-DDE84AE99C2E}" type="presOf" srcId="{F49BEC06-6263-497D-912F-65AFFACA5544}" destId="{E245D412-2D23-4855-800A-2ACFDA099FEE}" srcOrd="0" destOrd="0" presId="urn:microsoft.com/office/officeart/2005/8/layout/process3"/>
    <dgm:cxn modelId="{05B57FD7-D58C-49F6-A9FE-411CD7367A36}" type="presOf" srcId="{96A3721A-B300-4005-8CE2-32334CD407CC}" destId="{1ED00589-9250-4DD0-98ED-9CE32F3A9AE0}" srcOrd="0" destOrd="0" presId="urn:microsoft.com/office/officeart/2005/8/layout/process3"/>
    <dgm:cxn modelId="{ED253E45-2C2A-4973-B2B2-3B682E47A5DA}" type="presOf" srcId="{659C0EB0-D43A-48B7-A152-7E625594D277}" destId="{A1508B24-3E11-461C-8402-4963E764B13D}" srcOrd="0" destOrd="0" presId="urn:microsoft.com/office/officeart/2005/8/layout/process3"/>
    <dgm:cxn modelId="{1C0B14A2-2784-41D2-828B-F0399FED5C22}" srcId="{0799DB4E-0169-4617-BA59-C03C9005B9CB}" destId="{659C0EB0-D43A-48B7-A152-7E625594D277}" srcOrd="0" destOrd="0" parTransId="{A87B2448-B82B-4364-8B13-AABA225DBFF3}" sibTransId="{BE1FCB0C-4798-4F96-B4F1-F25C41DAED89}"/>
    <dgm:cxn modelId="{0C1D5B2E-80D8-4039-8B3C-9EAB1577F1AB}" srcId="{B2A4775E-A491-4B7B-8C80-071D1C232224}" destId="{7CFD513B-1C54-473C-B804-3ED7CC45EFA3}" srcOrd="0" destOrd="0" parTransId="{B905CDCC-F162-48FD-B38D-FC604D2EF34D}" sibTransId="{E4A412DF-93BF-4EAE-B809-36A84A2069C7}"/>
    <dgm:cxn modelId="{380E2FD4-D688-4CED-873A-DC27528F58D8}" srcId="{E8B4E32B-23DA-41A1-859F-E42D67CB6315}" destId="{0799DB4E-0169-4617-BA59-C03C9005B9CB}" srcOrd="3" destOrd="0" parTransId="{9AF2228E-0A45-4595-AA4D-E45F081DA0ED}" sibTransId="{2EACF4B2-E92C-4465-AC3E-CF6E497BA0BF}"/>
    <dgm:cxn modelId="{AC0E0694-BCA4-4C6C-AA17-DB950457798A}" srcId="{E8B4E32B-23DA-41A1-859F-E42D67CB6315}" destId="{CB793B7C-08B2-483E-A2FE-C58175E48C6E}" srcOrd="0" destOrd="0" parTransId="{39F1D8EB-1E01-4588-824D-605A41E42CFA}" sibTransId="{96A3721A-B300-4005-8CE2-32334CD407CC}"/>
    <dgm:cxn modelId="{5CBD2F10-9A31-4D52-B4C5-E7A4C476F3C4}" type="presOf" srcId="{AC8E2900-F77C-4FB3-927C-DAB699D03A0F}" destId="{69613EB6-7976-4D86-B22D-FC59B272DFB2}" srcOrd="0" destOrd="0" presId="urn:microsoft.com/office/officeart/2005/8/layout/process3"/>
    <dgm:cxn modelId="{4A10BBB2-E80E-4FC7-9203-AC4DEE3E1D80}" type="presOf" srcId="{AC8E2900-F77C-4FB3-927C-DAB699D03A0F}" destId="{BCB4CDF5-3EBD-4A2D-88E4-63F426BC97EC}" srcOrd="1" destOrd="0" presId="urn:microsoft.com/office/officeart/2005/8/layout/process3"/>
    <dgm:cxn modelId="{13FE0D7F-3326-4E43-B7B1-E7E52DA62E52}" type="presOf" srcId="{5054C144-5FE2-4EFA-90FB-05D69C0BA1B3}" destId="{5658B96A-B81C-4210-B4D0-7B2B60ED0BAC}" srcOrd="0" destOrd="0" presId="urn:microsoft.com/office/officeart/2005/8/layout/process3"/>
    <dgm:cxn modelId="{48DA7C3A-3B1D-4845-A9CC-B9DB3EB1DBED}" type="presOf" srcId="{96A3721A-B300-4005-8CE2-32334CD407CC}" destId="{BD541C82-7E67-4490-A9FF-6F78AD43EEB7}" srcOrd="1" destOrd="0" presId="urn:microsoft.com/office/officeart/2005/8/layout/process3"/>
    <dgm:cxn modelId="{1F0468AF-DD4A-4138-AD34-F6EDEB54F8B0}" type="presOf" srcId="{189B7238-0C56-4E04-B158-500ADA645190}" destId="{1C999AD6-31B7-49DF-B81C-EE16CBA3B281}" srcOrd="0" destOrd="0" presId="urn:microsoft.com/office/officeart/2005/8/layout/process3"/>
    <dgm:cxn modelId="{2D93D13F-789A-4C6C-9FD5-DCA58BDA083C}" type="presParOf" srcId="{6FE93F8D-DD5F-4271-82D2-EE70202C08D7}" destId="{5A2DDE83-2597-4752-A151-2B2F1DCEE33B}" srcOrd="0" destOrd="0" presId="urn:microsoft.com/office/officeart/2005/8/layout/process3"/>
    <dgm:cxn modelId="{C8657B63-1A53-4C5E-B4AB-4BB63F05D842}" type="presParOf" srcId="{5A2DDE83-2597-4752-A151-2B2F1DCEE33B}" destId="{D963EA4F-9B1B-4BDB-A11E-AE58588A85DE}" srcOrd="0" destOrd="0" presId="urn:microsoft.com/office/officeart/2005/8/layout/process3"/>
    <dgm:cxn modelId="{B3C98D96-88DF-4B30-BB86-FA7CBEBC1536}" type="presParOf" srcId="{5A2DDE83-2597-4752-A151-2B2F1DCEE33B}" destId="{12C01262-4BC7-476C-8A2D-4D16AE7A9119}" srcOrd="1" destOrd="0" presId="urn:microsoft.com/office/officeart/2005/8/layout/process3"/>
    <dgm:cxn modelId="{F22ACDE9-7967-410B-8152-B223E2A68C75}" type="presParOf" srcId="{5A2DDE83-2597-4752-A151-2B2F1DCEE33B}" destId="{5658B96A-B81C-4210-B4D0-7B2B60ED0BAC}" srcOrd="2" destOrd="0" presId="urn:microsoft.com/office/officeart/2005/8/layout/process3"/>
    <dgm:cxn modelId="{48AA6D69-FDDC-4366-94AA-8C48BEB59CA3}" type="presParOf" srcId="{6FE93F8D-DD5F-4271-82D2-EE70202C08D7}" destId="{1ED00589-9250-4DD0-98ED-9CE32F3A9AE0}" srcOrd="1" destOrd="0" presId="urn:microsoft.com/office/officeart/2005/8/layout/process3"/>
    <dgm:cxn modelId="{6B55CED5-D6C0-4292-AEF4-054E97047712}" type="presParOf" srcId="{1ED00589-9250-4DD0-98ED-9CE32F3A9AE0}" destId="{BD541C82-7E67-4490-A9FF-6F78AD43EEB7}" srcOrd="0" destOrd="0" presId="urn:microsoft.com/office/officeart/2005/8/layout/process3"/>
    <dgm:cxn modelId="{9C498070-E252-438E-8509-FF129E9384CB}" type="presParOf" srcId="{6FE93F8D-DD5F-4271-82D2-EE70202C08D7}" destId="{806E6765-5F8F-4ABA-8B0C-E360FFCB692C}" srcOrd="2" destOrd="0" presId="urn:microsoft.com/office/officeart/2005/8/layout/process3"/>
    <dgm:cxn modelId="{81CF0589-7B2D-4405-BB52-23E2C3F6FB53}" type="presParOf" srcId="{806E6765-5F8F-4ABA-8B0C-E360FFCB692C}" destId="{D9553C74-362B-43BB-9944-DBDA7EB35D89}" srcOrd="0" destOrd="0" presId="urn:microsoft.com/office/officeart/2005/8/layout/process3"/>
    <dgm:cxn modelId="{2B5392EF-BACE-4ADC-B0CD-9FCDAACFC3C1}" type="presParOf" srcId="{806E6765-5F8F-4ABA-8B0C-E360FFCB692C}" destId="{490170D0-E136-432F-A6BA-38DDAAF15A5A}" srcOrd="1" destOrd="0" presId="urn:microsoft.com/office/officeart/2005/8/layout/process3"/>
    <dgm:cxn modelId="{FAB3BD8F-EC96-48E3-8CAD-EF6278826C51}" type="presParOf" srcId="{806E6765-5F8F-4ABA-8B0C-E360FFCB692C}" destId="{3DC7B145-63E1-4FAE-A0E2-E54D95F6B939}" srcOrd="2" destOrd="0" presId="urn:microsoft.com/office/officeart/2005/8/layout/process3"/>
    <dgm:cxn modelId="{FC5F25C1-62B6-46CD-8633-24C5067B48AE}" type="presParOf" srcId="{6FE93F8D-DD5F-4271-82D2-EE70202C08D7}" destId="{2B951E35-B233-442D-A86F-CBF218CF15F9}" srcOrd="3" destOrd="0" presId="urn:microsoft.com/office/officeart/2005/8/layout/process3"/>
    <dgm:cxn modelId="{364C8C4D-A849-4F79-B818-8850ADD64C53}" type="presParOf" srcId="{2B951E35-B233-442D-A86F-CBF218CF15F9}" destId="{FB991C5C-DF5A-40EB-8743-AF4EFD85C339}" srcOrd="0" destOrd="0" presId="urn:microsoft.com/office/officeart/2005/8/layout/process3"/>
    <dgm:cxn modelId="{1BD0F9DE-62FE-47FB-9B08-498AA99377D0}" type="presParOf" srcId="{6FE93F8D-DD5F-4271-82D2-EE70202C08D7}" destId="{11B4B573-7FB5-4B2E-9822-909FA5B7CFF8}" srcOrd="4" destOrd="0" presId="urn:microsoft.com/office/officeart/2005/8/layout/process3"/>
    <dgm:cxn modelId="{1FBA7425-6699-4100-8750-DEBE6BDE9C8D}" type="presParOf" srcId="{11B4B573-7FB5-4B2E-9822-909FA5B7CFF8}" destId="{E245D412-2D23-4855-800A-2ACFDA099FEE}" srcOrd="0" destOrd="0" presId="urn:microsoft.com/office/officeart/2005/8/layout/process3"/>
    <dgm:cxn modelId="{220F328B-D183-42DB-A661-E198C70399A8}" type="presParOf" srcId="{11B4B573-7FB5-4B2E-9822-909FA5B7CFF8}" destId="{EA510AFE-752F-47AF-B54B-B5E9C70B1DE9}" srcOrd="1" destOrd="0" presId="urn:microsoft.com/office/officeart/2005/8/layout/process3"/>
    <dgm:cxn modelId="{33F1CE68-0F9D-4494-B840-F793D211C69A}" type="presParOf" srcId="{11B4B573-7FB5-4B2E-9822-909FA5B7CFF8}" destId="{1C999AD6-31B7-49DF-B81C-EE16CBA3B281}" srcOrd="2" destOrd="0" presId="urn:microsoft.com/office/officeart/2005/8/layout/process3"/>
    <dgm:cxn modelId="{68ADDCF5-75B1-42F0-B230-6BFB19F85B14}" type="presParOf" srcId="{6FE93F8D-DD5F-4271-82D2-EE70202C08D7}" destId="{69613EB6-7976-4D86-B22D-FC59B272DFB2}" srcOrd="5" destOrd="0" presId="urn:microsoft.com/office/officeart/2005/8/layout/process3"/>
    <dgm:cxn modelId="{750F649E-3B58-4B0F-8E2B-8F649591FF88}" type="presParOf" srcId="{69613EB6-7976-4D86-B22D-FC59B272DFB2}" destId="{BCB4CDF5-3EBD-4A2D-88E4-63F426BC97EC}" srcOrd="0" destOrd="0" presId="urn:microsoft.com/office/officeart/2005/8/layout/process3"/>
    <dgm:cxn modelId="{3C55B1D6-8BA5-48E5-9AA9-1BB29D808CE5}" type="presParOf" srcId="{6FE93F8D-DD5F-4271-82D2-EE70202C08D7}" destId="{5480F2B7-7D46-4E89-9678-CCFA25AAF29F}" srcOrd="6" destOrd="0" presId="urn:microsoft.com/office/officeart/2005/8/layout/process3"/>
    <dgm:cxn modelId="{118D20CF-877B-46B6-A2D4-49A2B037CC85}" type="presParOf" srcId="{5480F2B7-7D46-4E89-9678-CCFA25AAF29F}" destId="{E82FC200-2D80-4620-B805-1EFA98E0A5D7}" srcOrd="0" destOrd="0" presId="urn:microsoft.com/office/officeart/2005/8/layout/process3"/>
    <dgm:cxn modelId="{A6683919-17AD-4F2A-9EBF-AA41E05381B5}" type="presParOf" srcId="{5480F2B7-7D46-4E89-9678-CCFA25AAF29F}" destId="{B448B52D-6DCE-4BD8-BB66-47C71D910A6F}" srcOrd="1" destOrd="0" presId="urn:microsoft.com/office/officeart/2005/8/layout/process3"/>
    <dgm:cxn modelId="{9CEEC625-C5D7-41F3-918F-6312988B004D}" type="presParOf" srcId="{5480F2B7-7D46-4E89-9678-CCFA25AAF29F}" destId="{A1508B24-3E11-461C-8402-4963E764B13D}"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B4E32B-23DA-41A1-859F-E42D67CB6315}"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ru-RU"/>
        </a:p>
      </dgm:t>
    </dgm:pt>
    <dgm:pt modelId="{CB793B7C-08B2-483E-A2FE-C58175E48C6E}">
      <dgm:prSet phldrT="[Текст]" custT="1"/>
      <dgm:spPr/>
      <dgm:t>
        <a:bodyPr/>
        <a:lstStyle/>
        <a:p>
          <a:r>
            <a:rPr lang="ru-RU" sz="1000" dirty="0" smtClean="0"/>
            <a:t>Публичный партнер</a:t>
          </a:r>
          <a:endParaRPr lang="ru-RU" sz="1000" dirty="0"/>
        </a:p>
      </dgm:t>
    </dgm:pt>
    <dgm:pt modelId="{39F1D8EB-1E01-4588-824D-605A41E42CFA}" type="parTrans" cxnId="{AC0E0694-BCA4-4C6C-AA17-DB950457798A}">
      <dgm:prSet/>
      <dgm:spPr/>
      <dgm:t>
        <a:bodyPr/>
        <a:lstStyle/>
        <a:p>
          <a:endParaRPr lang="ru-RU"/>
        </a:p>
      </dgm:t>
    </dgm:pt>
    <dgm:pt modelId="{96A3721A-B300-4005-8CE2-32334CD407CC}" type="sibTrans" cxnId="{AC0E0694-BCA4-4C6C-AA17-DB950457798A}">
      <dgm:prSet/>
      <dgm:spPr/>
      <dgm:t>
        <a:bodyPr/>
        <a:lstStyle/>
        <a:p>
          <a:endParaRPr lang="ru-RU"/>
        </a:p>
      </dgm:t>
    </dgm:pt>
    <dgm:pt modelId="{5054C144-5FE2-4EFA-90FB-05D69C0BA1B3}">
      <dgm:prSet phldrT="[Текст]" custT="1"/>
      <dgm:spPr/>
      <dgm:t>
        <a:bodyPr/>
        <a:lstStyle/>
        <a:p>
          <a:r>
            <a:rPr lang="ru-RU" sz="1050" dirty="0" smtClean="0"/>
            <a:t>Публикация частной инициативы</a:t>
          </a:r>
          <a:endParaRPr lang="ru-RU" sz="1050" dirty="0"/>
        </a:p>
      </dgm:t>
    </dgm:pt>
    <dgm:pt modelId="{6D5261BF-9EB2-42E2-B314-50FF65CA4B37}" type="parTrans" cxnId="{3A7E6AEF-9C5C-42F2-B6E8-721CF4CCB8B4}">
      <dgm:prSet/>
      <dgm:spPr/>
      <dgm:t>
        <a:bodyPr/>
        <a:lstStyle/>
        <a:p>
          <a:endParaRPr lang="ru-RU"/>
        </a:p>
      </dgm:t>
    </dgm:pt>
    <dgm:pt modelId="{687D9503-AE3D-44B8-B3B3-D5EBE5B84F1A}" type="sibTrans" cxnId="{3A7E6AEF-9C5C-42F2-B6E8-721CF4CCB8B4}">
      <dgm:prSet/>
      <dgm:spPr/>
      <dgm:t>
        <a:bodyPr/>
        <a:lstStyle/>
        <a:p>
          <a:endParaRPr lang="ru-RU"/>
        </a:p>
      </dgm:t>
    </dgm:pt>
    <dgm:pt modelId="{B2A4775E-A491-4B7B-8C80-071D1C232224}">
      <dgm:prSet phldrT="[Текст]" custT="1"/>
      <dgm:spPr/>
      <dgm:t>
        <a:bodyPr/>
        <a:lstStyle/>
        <a:p>
          <a:r>
            <a:rPr lang="ru-RU" sz="1050" dirty="0" smtClean="0"/>
            <a:t>Публичный партнер</a:t>
          </a:r>
          <a:endParaRPr lang="ru-RU" sz="1050" dirty="0"/>
        </a:p>
      </dgm:t>
    </dgm:pt>
    <dgm:pt modelId="{72354316-9EC6-4444-BF20-DF1A43CA9130}" type="parTrans" cxnId="{CC0CC921-48B5-429C-A756-FAD330483371}">
      <dgm:prSet/>
      <dgm:spPr/>
      <dgm:t>
        <a:bodyPr/>
        <a:lstStyle/>
        <a:p>
          <a:endParaRPr lang="ru-RU"/>
        </a:p>
      </dgm:t>
    </dgm:pt>
    <dgm:pt modelId="{1066D587-B0E5-4DA6-B835-72D7D009BFAE}" type="sibTrans" cxnId="{CC0CC921-48B5-429C-A756-FAD330483371}">
      <dgm:prSet/>
      <dgm:spPr/>
      <dgm:t>
        <a:bodyPr/>
        <a:lstStyle/>
        <a:p>
          <a:endParaRPr lang="ru-RU"/>
        </a:p>
      </dgm:t>
    </dgm:pt>
    <dgm:pt modelId="{7CFD513B-1C54-473C-B804-3ED7CC45EFA3}">
      <dgm:prSet phldrT="[Текст]" custT="1"/>
      <dgm:spPr/>
      <dgm:t>
        <a:bodyPr/>
        <a:lstStyle/>
        <a:p>
          <a:r>
            <a:rPr lang="ru-RU" sz="1000" dirty="0" smtClean="0"/>
            <a:t>Разработка и согласование КД, проведение конкурса, заключение соглашения</a:t>
          </a:r>
          <a:endParaRPr lang="ru-RU" sz="1000" dirty="0"/>
        </a:p>
      </dgm:t>
    </dgm:pt>
    <dgm:pt modelId="{B905CDCC-F162-48FD-B38D-FC604D2EF34D}" type="parTrans" cxnId="{0C1D5B2E-80D8-4039-8B3C-9EAB1577F1AB}">
      <dgm:prSet/>
      <dgm:spPr/>
      <dgm:t>
        <a:bodyPr/>
        <a:lstStyle/>
        <a:p>
          <a:endParaRPr lang="ru-RU"/>
        </a:p>
      </dgm:t>
    </dgm:pt>
    <dgm:pt modelId="{E4A412DF-93BF-4EAE-B809-36A84A2069C7}" type="sibTrans" cxnId="{0C1D5B2E-80D8-4039-8B3C-9EAB1577F1AB}">
      <dgm:prSet/>
      <dgm:spPr/>
      <dgm:t>
        <a:bodyPr/>
        <a:lstStyle/>
        <a:p>
          <a:endParaRPr lang="ru-RU"/>
        </a:p>
      </dgm:t>
    </dgm:pt>
    <dgm:pt modelId="{F49BEC06-6263-497D-912F-65AFFACA5544}">
      <dgm:prSet phldrT="[Текст]" custT="1"/>
      <dgm:spPr/>
      <dgm:t>
        <a:bodyPr/>
        <a:lstStyle/>
        <a:p>
          <a:r>
            <a:rPr lang="ru-RU" sz="1050" dirty="0" smtClean="0"/>
            <a:t>Частный партнер</a:t>
          </a:r>
          <a:endParaRPr lang="ru-RU" sz="1050" dirty="0"/>
        </a:p>
      </dgm:t>
    </dgm:pt>
    <dgm:pt modelId="{3DFF2442-03E1-4DD0-A427-6FC14D27892B}" type="parTrans" cxnId="{5D59B033-5A54-4268-BD37-D26EDC3D9AF2}">
      <dgm:prSet/>
      <dgm:spPr/>
      <dgm:t>
        <a:bodyPr/>
        <a:lstStyle/>
        <a:p>
          <a:endParaRPr lang="ru-RU"/>
        </a:p>
      </dgm:t>
    </dgm:pt>
    <dgm:pt modelId="{AC8E2900-F77C-4FB3-927C-DAB699D03A0F}" type="sibTrans" cxnId="{5D59B033-5A54-4268-BD37-D26EDC3D9AF2}">
      <dgm:prSet/>
      <dgm:spPr>
        <a:solidFill>
          <a:schemeClr val="bg1"/>
        </a:solidFill>
      </dgm:spPr>
      <dgm:t>
        <a:bodyPr/>
        <a:lstStyle/>
        <a:p>
          <a:endParaRPr lang="ru-RU"/>
        </a:p>
      </dgm:t>
    </dgm:pt>
    <dgm:pt modelId="{189B7238-0C56-4E04-B158-500ADA645190}">
      <dgm:prSet phldrT="[Текст]" custT="1"/>
      <dgm:spPr/>
      <dgm:t>
        <a:bodyPr/>
        <a:lstStyle/>
        <a:p>
          <a:r>
            <a:rPr lang="ru-RU" sz="1050" dirty="0" smtClean="0"/>
            <a:t>Создание и эксплуатация объекта</a:t>
          </a:r>
          <a:endParaRPr lang="ru-RU" sz="1050" dirty="0"/>
        </a:p>
      </dgm:t>
    </dgm:pt>
    <dgm:pt modelId="{13FFEECF-6B04-4D1B-9B00-E5CA954DFB65}" type="parTrans" cxnId="{2E6E5220-1227-4D63-A936-991B261F95F4}">
      <dgm:prSet/>
      <dgm:spPr/>
      <dgm:t>
        <a:bodyPr/>
        <a:lstStyle/>
        <a:p>
          <a:endParaRPr lang="ru-RU"/>
        </a:p>
      </dgm:t>
    </dgm:pt>
    <dgm:pt modelId="{9563273F-6B76-4258-877C-9BBE269FB6A0}" type="sibTrans" cxnId="{2E6E5220-1227-4D63-A936-991B261F95F4}">
      <dgm:prSet/>
      <dgm:spPr/>
      <dgm:t>
        <a:bodyPr/>
        <a:lstStyle/>
        <a:p>
          <a:endParaRPr lang="ru-RU"/>
        </a:p>
      </dgm:t>
    </dgm:pt>
    <dgm:pt modelId="{0799DB4E-0169-4617-BA59-C03C9005B9CB}">
      <dgm:prSet custT="1"/>
      <dgm:spPr/>
      <dgm:t>
        <a:bodyPr/>
        <a:lstStyle/>
        <a:p>
          <a:r>
            <a:rPr lang="ru-RU" sz="1050" dirty="0" smtClean="0"/>
            <a:t>Публичный партнер</a:t>
          </a:r>
          <a:endParaRPr lang="ru-RU" sz="1050" dirty="0"/>
        </a:p>
      </dgm:t>
    </dgm:pt>
    <dgm:pt modelId="{9AF2228E-0A45-4595-AA4D-E45F081DA0ED}" type="parTrans" cxnId="{380E2FD4-D688-4CED-873A-DC27528F58D8}">
      <dgm:prSet/>
      <dgm:spPr/>
      <dgm:t>
        <a:bodyPr/>
        <a:lstStyle/>
        <a:p>
          <a:endParaRPr lang="ru-RU"/>
        </a:p>
      </dgm:t>
    </dgm:pt>
    <dgm:pt modelId="{2EACF4B2-E92C-4465-AC3E-CF6E497BA0BF}" type="sibTrans" cxnId="{380E2FD4-D688-4CED-873A-DC27528F58D8}">
      <dgm:prSet/>
      <dgm:spPr/>
      <dgm:t>
        <a:bodyPr/>
        <a:lstStyle/>
        <a:p>
          <a:endParaRPr lang="ru-RU"/>
        </a:p>
      </dgm:t>
    </dgm:pt>
    <dgm:pt modelId="{659C0EB0-D43A-48B7-A152-7E625594D277}">
      <dgm:prSet custT="1"/>
      <dgm:spPr/>
      <dgm:t>
        <a:bodyPr/>
        <a:lstStyle/>
        <a:p>
          <a:r>
            <a:rPr lang="ru-RU" sz="1050" dirty="0" smtClean="0"/>
            <a:t>Контроль и мониторинг хода реализации проекта</a:t>
          </a:r>
          <a:endParaRPr lang="ru-RU" sz="1050" dirty="0"/>
        </a:p>
      </dgm:t>
    </dgm:pt>
    <dgm:pt modelId="{A87B2448-B82B-4364-8B13-AABA225DBFF3}" type="parTrans" cxnId="{1C0B14A2-2784-41D2-828B-F0399FED5C22}">
      <dgm:prSet/>
      <dgm:spPr/>
      <dgm:t>
        <a:bodyPr/>
        <a:lstStyle/>
        <a:p>
          <a:endParaRPr lang="ru-RU"/>
        </a:p>
      </dgm:t>
    </dgm:pt>
    <dgm:pt modelId="{BE1FCB0C-4798-4F96-B4F1-F25C41DAED89}" type="sibTrans" cxnId="{1C0B14A2-2784-41D2-828B-F0399FED5C22}">
      <dgm:prSet/>
      <dgm:spPr/>
      <dgm:t>
        <a:bodyPr/>
        <a:lstStyle/>
        <a:p>
          <a:endParaRPr lang="ru-RU"/>
        </a:p>
      </dgm:t>
    </dgm:pt>
    <dgm:pt modelId="{6FE93F8D-DD5F-4271-82D2-EE70202C08D7}" type="pres">
      <dgm:prSet presAssocID="{E8B4E32B-23DA-41A1-859F-E42D67CB6315}" presName="linearFlow" presStyleCnt="0">
        <dgm:presLayoutVars>
          <dgm:dir/>
          <dgm:animLvl val="lvl"/>
          <dgm:resizeHandles val="exact"/>
        </dgm:presLayoutVars>
      </dgm:prSet>
      <dgm:spPr/>
      <dgm:t>
        <a:bodyPr/>
        <a:lstStyle/>
        <a:p>
          <a:endParaRPr lang="ru-RU"/>
        </a:p>
      </dgm:t>
    </dgm:pt>
    <dgm:pt modelId="{5A2DDE83-2597-4752-A151-2B2F1DCEE33B}" type="pres">
      <dgm:prSet presAssocID="{CB793B7C-08B2-483E-A2FE-C58175E48C6E}" presName="composite" presStyleCnt="0"/>
      <dgm:spPr/>
    </dgm:pt>
    <dgm:pt modelId="{D963EA4F-9B1B-4BDB-A11E-AE58588A85DE}" type="pres">
      <dgm:prSet presAssocID="{CB793B7C-08B2-483E-A2FE-C58175E48C6E}" presName="parTx" presStyleLbl="node1" presStyleIdx="0" presStyleCnt="4">
        <dgm:presLayoutVars>
          <dgm:chMax val="0"/>
          <dgm:chPref val="0"/>
          <dgm:bulletEnabled val="1"/>
        </dgm:presLayoutVars>
      </dgm:prSet>
      <dgm:spPr/>
      <dgm:t>
        <a:bodyPr/>
        <a:lstStyle/>
        <a:p>
          <a:endParaRPr lang="ru-RU"/>
        </a:p>
      </dgm:t>
    </dgm:pt>
    <dgm:pt modelId="{12C01262-4BC7-476C-8A2D-4D16AE7A9119}" type="pres">
      <dgm:prSet presAssocID="{CB793B7C-08B2-483E-A2FE-C58175E48C6E}" presName="parSh" presStyleLbl="node1" presStyleIdx="0" presStyleCnt="4"/>
      <dgm:spPr/>
      <dgm:t>
        <a:bodyPr/>
        <a:lstStyle/>
        <a:p>
          <a:endParaRPr lang="ru-RU"/>
        </a:p>
      </dgm:t>
    </dgm:pt>
    <dgm:pt modelId="{5658B96A-B81C-4210-B4D0-7B2B60ED0BAC}" type="pres">
      <dgm:prSet presAssocID="{CB793B7C-08B2-483E-A2FE-C58175E48C6E}" presName="desTx" presStyleLbl="fgAcc1" presStyleIdx="0" presStyleCnt="4">
        <dgm:presLayoutVars>
          <dgm:bulletEnabled val="1"/>
        </dgm:presLayoutVars>
      </dgm:prSet>
      <dgm:spPr/>
      <dgm:t>
        <a:bodyPr/>
        <a:lstStyle/>
        <a:p>
          <a:endParaRPr lang="ru-RU"/>
        </a:p>
      </dgm:t>
    </dgm:pt>
    <dgm:pt modelId="{1ED00589-9250-4DD0-98ED-9CE32F3A9AE0}" type="pres">
      <dgm:prSet presAssocID="{96A3721A-B300-4005-8CE2-32334CD407CC}" presName="sibTrans" presStyleLbl="sibTrans2D1" presStyleIdx="0" presStyleCnt="3"/>
      <dgm:spPr/>
      <dgm:t>
        <a:bodyPr/>
        <a:lstStyle/>
        <a:p>
          <a:endParaRPr lang="ru-RU"/>
        </a:p>
      </dgm:t>
    </dgm:pt>
    <dgm:pt modelId="{BD541C82-7E67-4490-A9FF-6F78AD43EEB7}" type="pres">
      <dgm:prSet presAssocID="{96A3721A-B300-4005-8CE2-32334CD407CC}" presName="connTx" presStyleLbl="sibTrans2D1" presStyleIdx="0" presStyleCnt="3"/>
      <dgm:spPr/>
      <dgm:t>
        <a:bodyPr/>
        <a:lstStyle/>
        <a:p>
          <a:endParaRPr lang="ru-RU"/>
        </a:p>
      </dgm:t>
    </dgm:pt>
    <dgm:pt modelId="{806E6765-5F8F-4ABA-8B0C-E360FFCB692C}" type="pres">
      <dgm:prSet presAssocID="{B2A4775E-A491-4B7B-8C80-071D1C232224}" presName="composite" presStyleCnt="0"/>
      <dgm:spPr/>
    </dgm:pt>
    <dgm:pt modelId="{D9553C74-362B-43BB-9944-DBDA7EB35D89}" type="pres">
      <dgm:prSet presAssocID="{B2A4775E-A491-4B7B-8C80-071D1C232224}" presName="parTx" presStyleLbl="node1" presStyleIdx="0" presStyleCnt="4">
        <dgm:presLayoutVars>
          <dgm:chMax val="0"/>
          <dgm:chPref val="0"/>
          <dgm:bulletEnabled val="1"/>
        </dgm:presLayoutVars>
      </dgm:prSet>
      <dgm:spPr/>
      <dgm:t>
        <a:bodyPr/>
        <a:lstStyle/>
        <a:p>
          <a:endParaRPr lang="ru-RU"/>
        </a:p>
      </dgm:t>
    </dgm:pt>
    <dgm:pt modelId="{490170D0-E136-432F-A6BA-38DDAAF15A5A}" type="pres">
      <dgm:prSet presAssocID="{B2A4775E-A491-4B7B-8C80-071D1C232224}" presName="parSh" presStyleLbl="node1" presStyleIdx="1" presStyleCnt="4"/>
      <dgm:spPr/>
      <dgm:t>
        <a:bodyPr/>
        <a:lstStyle/>
        <a:p>
          <a:endParaRPr lang="ru-RU"/>
        </a:p>
      </dgm:t>
    </dgm:pt>
    <dgm:pt modelId="{3DC7B145-63E1-4FAE-A0E2-E54D95F6B939}" type="pres">
      <dgm:prSet presAssocID="{B2A4775E-A491-4B7B-8C80-071D1C232224}" presName="desTx" presStyleLbl="fgAcc1" presStyleIdx="1" presStyleCnt="4">
        <dgm:presLayoutVars>
          <dgm:bulletEnabled val="1"/>
        </dgm:presLayoutVars>
      </dgm:prSet>
      <dgm:spPr/>
      <dgm:t>
        <a:bodyPr/>
        <a:lstStyle/>
        <a:p>
          <a:endParaRPr lang="ru-RU"/>
        </a:p>
      </dgm:t>
    </dgm:pt>
    <dgm:pt modelId="{2B951E35-B233-442D-A86F-CBF218CF15F9}" type="pres">
      <dgm:prSet presAssocID="{1066D587-B0E5-4DA6-B835-72D7D009BFAE}" presName="sibTrans" presStyleLbl="sibTrans2D1" presStyleIdx="1" presStyleCnt="3"/>
      <dgm:spPr/>
      <dgm:t>
        <a:bodyPr/>
        <a:lstStyle/>
        <a:p>
          <a:endParaRPr lang="ru-RU"/>
        </a:p>
      </dgm:t>
    </dgm:pt>
    <dgm:pt modelId="{FB991C5C-DF5A-40EB-8743-AF4EFD85C339}" type="pres">
      <dgm:prSet presAssocID="{1066D587-B0E5-4DA6-B835-72D7D009BFAE}" presName="connTx" presStyleLbl="sibTrans2D1" presStyleIdx="1" presStyleCnt="3"/>
      <dgm:spPr/>
      <dgm:t>
        <a:bodyPr/>
        <a:lstStyle/>
        <a:p>
          <a:endParaRPr lang="ru-RU"/>
        </a:p>
      </dgm:t>
    </dgm:pt>
    <dgm:pt modelId="{11B4B573-7FB5-4B2E-9822-909FA5B7CFF8}" type="pres">
      <dgm:prSet presAssocID="{F49BEC06-6263-497D-912F-65AFFACA5544}" presName="composite" presStyleCnt="0"/>
      <dgm:spPr/>
    </dgm:pt>
    <dgm:pt modelId="{E245D412-2D23-4855-800A-2ACFDA099FEE}" type="pres">
      <dgm:prSet presAssocID="{F49BEC06-6263-497D-912F-65AFFACA5544}" presName="parTx" presStyleLbl="node1" presStyleIdx="1" presStyleCnt="4">
        <dgm:presLayoutVars>
          <dgm:chMax val="0"/>
          <dgm:chPref val="0"/>
          <dgm:bulletEnabled val="1"/>
        </dgm:presLayoutVars>
      </dgm:prSet>
      <dgm:spPr/>
      <dgm:t>
        <a:bodyPr/>
        <a:lstStyle/>
        <a:p>
          <a:endParaRPr lang="ru-RU"/>
        </a:p>
      </dgm:t>
    </dgm:pt>
    <dgm:pt modelId="{EA510AFE-752F-47AF-B54B-B5E9C70B1DE9}" type="pres">
      <dgm:prSet presAssocID="{F49BEC06-6263-497D-912F-65AFFACA5544}" presName="parSh" presStyleLbl="node1" presStyleIdx="2" presStyleCnt="4"/>
      <dgm:spPr/>
      <dgm:t>
        <a:bodyPr/>
        <a:lstStyle/>
        <a:p>
          <a:endParaRPr lang="ru-RU"/>
        </a:p>
      </dgm:t>
    </dgm:pt>
    <dgm:pt modelId="{1C999AD6-31B7-49DF-B81C-EE16CBA3B281}" type="pres">
      <dgm:prSet presAssocID="{F49BEC06-6263-497D-912F-65AFFACA5544}" presName="desTx" presStyleLbl="fgAcc1" presStyleIdx="2" presStyleCnt="4">
        <dgm:presLayoutVars>
          <dgm:bulletEnabled val="1"/>
        </dgm:presLayoutVars>
      </dgm:prSet>
      <dgm:spPr/>
      <dgm:t>
        <a:bodyPr/>
        <a:lstStyle/>
        <a:p>
          <a:endParaRPr lang="ru-RU"/>
        </a:p>
      </dgm:t>
    </dgm:pt>
    <dgm:pt modelId="{69613EB6-7976-4D86-B22D-FC59B272DFB2}" type="pres">
      <dgm:prSet presAssocID="{AC8E2900-F77C-4FB3-927C-DAB699D03A0F}" presName="sibTrans" presStyleLbl="sibTrans2D1" presStyleIdx="2" presStyleCnt="3" custFlipHor="0" custScaleX="97127" custLinFactNeighborX="21648" custLinFactNeighborY="-7639"/>
      <dgm:spPr/>
      <dgm:t>
        <a:bodyPr/>
        <a:lstStyle/>
        <a:p>
          <a:endParaRPr lang="ru-RU"/>
        </a:p>
      </dgm:t>
    </dgm:pt>
    <dgm:pt modelId="{BCB4CDF5-3EBD-4A2D-88E4-63F426BC97EC}" type="pres">
      <dgm:prSet presAssocID="{AC8E2900-F77C-4FB3-927C-DAB699D03A0F}" presName="connTx" presStyleLbl="sibTrans2D1" presStyleIdx="2" presStyleCnt="3"/>
      <dgm:spPr/>
      <dgm:t>
        <a:bodyPr/>
        <a:lstStyle/>
        <a:p>
          <a:endParaRPr lang="ru-RU"/>
        </a:p>
      </dgm:t>
    </dgm:pt>
    <dgm:pt modelId="{5480F2B7-7D46-4E89-9678-CCFA25AAF29F}" type="pres">
      <dgm:prSet presAssocID="{0799DB4E-0169-4617-BA59-C03C9005B9CB}" presName="composite" presStyleCnt="0"/>
      <dgm:spPr/>
    </dgm:pt>
    <dgm:pt modelId="{E82FC200-2D80-4620-B805-1EFA98E0A5D7}" type="pres">
      <dgm:prSet presAssocID="{0799DB4E-0169-4617-BA59-C03C9005B9CB}" presName="parTx" presStyleLbl="node1" presStyleIdx="2" presStyleCnt="4">
        <dgm:presLayoutVars>
          <dgm:chMax val="0"/>
          <dgm:chPref val="0"/>
          <dgm:bulletEnabled val="1"/>
        </dgm:presLayoutVars>
      </dgm:prSet>
      <dgm:spPr/>
      <dgm:t>
        <a:bodyPr/>
        <a:lstStyle/>
        <a:p>
          <a:endParaRPr lang="ru-RU"/>
        </a:p>
      </dgm:t>
    </dgm:pt>
    <dgm:pt modelId="{B448B52D-6DCE-4BD8-BB66-47C71D910A6F}" type="pres">
      <dgm:prSet presAssocID="{0799DB4E-0169-4617-BA59-C03C9005B9CB}" presName="parSh" presStyleLbl="node1" presStyleIdx="3" presStyleCnt="4" custLinFactNeighborX="-27963" custLinFactNeighborY="-12562"/>
      <dgm:spPr/>
      <dgm:t>
        <a:bodyPr/>
        <a:lstStyle/>
        <a:p>
          <a:endParaRPr lang="ru-RU"/>
        </a:p>
      </dgm:t>
    </dgm:pt>
    <dgm:pt modelId="{A1508B24-3E11-461C-8402-4963E764B13D}" type="pres">
      <dgm:prSet presAssocID="{0799DB4E-0169-4617-BA59-C03C9005B9CB}" presName="desTx" presStyleLbl="fgAcc1" presStyleIdx="3" presStyleCnt="4" custLinFactNeighborX="-37886" custLinFactNeighborY="-995">
        <dgm:presLayoutVars>
          <dgm:bulletEnabled val="1"/>
        </dgm:presLayoutVars>
      </dgm:prSet>
      <dgm:spPr/>
      <dgm:t>
        <a:bodyPr/>
        <a:lstStyle/>
        <a:p>
          <a:endParaRPr lang="ru-RU"/>
        </a:p>
      </dgm:t>
    </dgm:pt>
  </dgm:ptLst>
  <dgm:cxnLst>
    <dgm:cxn modelId="{AE7FAC0A-7415-4DB0-B718-6F3F4424AD59}" type="presOf" srcId="{5054C144-5FE2-4EFA-90FB-05D69C0BA1B3}" destId="{5658B96A-B81C-4210-B4D0-7B2B60ED0BAC}" srcOrd="0" destOrd="0" presId="urn:microsoft.com/office/officeart/2005/8/layout/process3"/>
    <dgm:cxn modelId="{3A7E6AEF-9C5C-42F2-B6E8-721CF4CCB8B4}" srcId="{CB793B7C-08B2-483E-A2FE-C58175E48C6E}" destId="{5054C144-5FE2-4EFA-90FB-05D69C0BA1B3}" srcOrd="0" destOrd="0" parTransId="{6D5261BF-9EB2-42E2-B314-50FF65CA4B37}" sibTransId="{687D9503-AE3D-44B8-B3B3-D5EBE5B84F1A}"/>
    <dgm:cxn modelId="{380E2FD4-D688-4CED-873A-DC27528F58D8}" srcId="{E8B4E32B-23DA-41A1-859F-E42D67CB6315}" destId="{0799DB4E-0169-4617-BA59-C03C9005B9CB}" srcOrd="3" destOrd="0" parTransId="{9AF2228E-0A45-4595-AA4D-E45F081DA0ED}" sibTransId="{2EACF4B2-E92C-4465-AC3E-CF6E497BA0BF}"/>
    <dgm:cxn modelId="{4722B8F0-4255-4B19-9088-33986F86068F}" type="presOf" srcId="{189B7238-0C56-4E04-B158-500ADA645190}" destId="{1C999AD6-31B7-49DF-B81C-EE16CBA3B281}" srcOrd="0" destOrd="0" presId="urn:microsoft.com/office/officeart/2005/8/layout/process3"/>
    <dgm:cxn modelId="{37E6502F-16DE-407A-BEDC-97F57745AAD6}" type="presOf" srcId="{0799DB4E-0169-4617-BA59-C03C9005B9CB}" destId="{E82FC200-2D80-4620-B805-1EFA98E0A5D7}" srcOrd="0" destOrd="0" presId="urn:microsoft.com/office/officeart/2005/8/layout/process3"/>
    <dgm:cxn modelId="{162C1FC8-0E6D-49EC-827F-AE43B3A228A8}" type="presOf" srcId="{CB793B7C-08B2-483E-A2FE-C58175E48C6E}" destId="{D963EA4F-9B1B-4BDB-A11E-AE58588A85DE}" srcOrd="0" destOrd="0" presId="urn:microsoft.com/office/officeart/2005/8/layout/process3"/>
    <dgm:cxn modelId="{C5C59DA5-4E53-4332-B57D-060523ED1CD6}" type="presOf" srcId="{96A3721A-B300-4005-8CE2-32334CD407CC}" destId="{1ED00589-9250-4DD0-98ED-9CE32F3A9AE0}" srcOrd="0" destOrd="0" presId="urn:microsoft.com/office/officeart/2005/8/layout/process3"/>
    <dgm:cxn modelId="{1C0B14A2-2784-41D2-828B-F0399FED5C22}" srcId="{0799DB4E-0169-4617-BA59-C03C9005B9CB}" destId="{659C0EB0-D43A-48B7-A152-7E625594D277}" srcOrd="0" destOrd="0" parTransId="{A87B2448-B82B-4364-8B13-AABA225DBFF3}" sibTransId="{BE1FCB0C-4798-4F96-B4F1-F25C41DAED89}"/>
    <dgm:cxn modelId="{5D59B033-5A54-4268-BD37-D26EDC3D9AF2}" srcId="{E8B4E32B-23DA-41A1-859F-E42D67CB6315}" destId="{F49BEC06-6263-497D-912F-65AFFACA5544}" srcOrd="2" destOrd="0" parTransId="{3DFF2442-03E1-4DD0-A427-6FC14D27892B}" sibTransId="{AC8E2900-F77C-4FB3-927C-DAB699D03A0F}"/>
    <dgm:cxn modelId="{A4E978DA-20FD-4BAD-94D0-1A534DE5B274}" type="presOf" srcId="{659C0EB0-D43A-48B7-A152-7E625594D277}" destId="{A1508B24-3E11-461C-8402-4963E764B13D}" srcOrd="0" destOrd="0" presId="urn:microsoft.com/office/officeart/2005/8/layout/process3"/>
    <dgm:cxn modelId="{35E5FFE7-75D9-48DD-8082-D45DCBB3CB65}" type="presOf" srcId="{B2A4775E-A491-4B7B-8C80-071D1C232224}" destId="{490170D0-E136-432F-A6BA-38DDAAF15A5A}" srcOrd="1" destOrd="0" presId="urn:microsoft.com/office/officeart/2005/8/layout/process3"/>
    <dgm:cxn modelId="{4168F583-93DD-413D-BC9C-A9D43C4BDD2F}" type="presOf" srcId="{F49BEC06-6263-497D-912F-65AFFACA5544}" destId="{EA510AFE-752F-47AF-B54B-B5E9C70B1DE9}" srcOrd="1" destOrd="0" presId="urn:microsoft.com/office/officeart/2005/8/layout/process3"/>
    <dgm:cxn modelId="{71898AA9-764C-4FB9-991B-E6CDE240B0A0}" type="presOf" srcId="{AC8E2900-F77C-4FB3-927C-DAB699D03A0F}" destId="{69613EB6-7976-4D86-B22D-FC59B272DFB2}" srcOrd="0" destOrd="0" presId="urn:microsoft.com/office/officeart/2005/8/layout/process3"/>
    <dgm:cxn modelId="{80CB0423-E5D7-436D-BF9F-F26D6793B695}" type="presOf" srcId="{E8B4E32B-23DA-41A1-859F-E42D67CB6315}" destId="{6FE93F8D-DD5F-4271-82D2-EE70202C08D7}" srcOrd="0" destOrd="0" presId="urn:microsoft.com/office/officeart/2005/8/layout/process3"/>
    <dgm:cxn modelId="{A5A93494-95EF-4AB5-9A55-4C8DE4EEF843}" type="presOf" srcId="{CB793B7C-08B2-483E-A2FE-C58175E48C6E}" destId="{12C01262-4BC7-476C-8A2D-4D16AE7A9119}" srcOrd="1" destOrd="0" presId="urn:microsoft.com/office/officeart/2005/8/layout/process3"/>
    <dgm:cxn modelId="{2AE6D17D-0E51-4CA5-95F7-C89006CE8697}" type="presOf" srcId="{1066D587-B0E5-4DA6-B835-72D7D009BFAE}" destId="{2B951E35-B233-442D-A86F-CBF218CF15F9}" srcOrd="0" destOrd="0" presId="urn:microsoft.com/office/officeart/2005/8/layout/process3"/>
    <dgm:cxn modelId="{CC0CC921-48B5-429C-A756-FAD330483371}" srcId="{E8B4E32B-23DA-41A1-859F-E42D67CB6315}" destId="{B2A4775E-A491-4B7B-8C80-071D1C232224}" srcOrd="1" destOrd="0" parTransId="{72354316-9EC6-4444-BF20-DF1A43CA9130}" sibTransId="{1066D587-B0E5-4DA6-B835-72D7D009BFAE}"/>
    <dgm:cxn modelId="{C116C547-D60E-49BA-8BDF-AC82BDBC501A}" type="presOf" srcId="{F49BEC06-6263-497D-912F-65AFFACA5544}" destId="{E245D412-2D23-4855-800A-2ACFDA099FEE}" srcOrd="0" destOrd="0" presId="urn:microsoft.com/office/officeart/2005/8/layout/process3"/>
    <dgm:cxn modelId="{2E6E5220-1227-4D63-A936-991B261F95F4}" srcId="{F49BEC06-6263-497D-912F-65AFFACA5544}" destId="{189B7238-0C56-4E04-B158-500ADA645190}" srcOrd="0" destOrd="0" parTransId="{13FFEECF-6B04-4D1B-9B00-E5CA954DFB65}" sibTransId="{9563273F-6B76-4258-877C-9BBE269FB6A0}"/>
    <dgm:cxn modelId="{C338484F-152E-459B-8E71-2BDC61A3626C}" type="presOf" srcId="{1066D587-B0E5-4DA6-B835-72D7D009BFAE}" destId="{FB991C5C-DF5A-40EB-8743-AF4EFD85C339}" srcOrd="1" destOrd="0" presId="urn:microsoft.com/office/officeart/2005/8/layout/process3"/>
    <dgm:cxn modelId="{D684A04F-EB6E-423E-83C1-0A98E0E4A835}" type="presOf" srcId="{0799DB4E-0169-4617-BA59-C03C9005B9CB}" destId="{B448B52D-6DCE-4BD8-BB66-47C71D910A6F}" srcOrd="1" destOrd="0" presId="urn:microsoft.com/office/officeart/2005/8/layout/process3"/>
    <dgm:cxn modelId="{AC0E0694-BCA4-4C6C-AA17-DB950457798A}" srcId="{E8B4E32B-23DA-41A1-859F-E42D67CB6315}" destId="{CB793B7C-08B2-483E-A2FE-C58175E48C6E}" srcOrd="0" destOrd="0" parTransId="{39F1D8EB-1E01-4588-824D-605A41E42CFA}" sibTransId="{96A3721A-B300-4005-8CE2-32334CD407CC}"/>
    <dgm:cxn modelId="{E6EDFBFF-1895-428A-ACBE-8C3169B6577D}" type="presOf" srcId="{7CFD513B-1C54-473C-B804-3ED7CC45EFA3}" destId="{3DC7B145-63E1-4FAE-A0E2-E54D95F6B939}" srcOrd="0" destOrd="0" presId="urn:microsoft.com/office/officeart/2005/8/layout/process3"/>
    <dgm:cxn modelId="{0C1D5B2E-80D8-4039-8B3C-9EAB1577F1AB}" srcId="{B2A4775E-A491-4B7B-8C80-071D1C232224}" destId="{7CFD513B-1C54-473C-B804-3ED7CC45EFA3}" srcOrd="0" destOrd="0" parTransId="{B905CDCC-F162-48FD-B38D-FC604D2EF34D}" sibTransId="{E4A412DF-93BF-4EAE-B809-36A84A2069C7}"/>
    <dgm:cxn modelId="{9DAB7961-7C1E-4627-9696-7191E0AF8966}" type="presOf" srcId="{AC8E2900-F77C-4FB3-927C-DAB699D03A0F}" destId="{BCB4CDF5-3EBD-4A2D-88E4-63F426BC97EC}" srcOrd="1" destOrd="0" presId="urn:microsoft.com/office/officeart/2005/8/layout/process3"/>
    <dgm:cxn modelId="{DAFDA802-63D3-4BE2-9B39-A5DB938AFA26}" type="presOf" srcId="{96A3721A-B300-4005-8CE2-32334CD407CC}" destId="{BD541C82-7E67-4490-A9FF-6F78AD43EEB7}" srcOrd="1" destOrd="0" presId="urn:microsoft.com/office/officeart/2005/8/layout/process3"/>
    <dgm:cxn modelId="{D0FC1B3B-2A71-4820-AAC4-0A626F8B1485}" type="presOf" srcId="{B2A4775E-A491-4B7B-8C80-071D1C232224}" destId="{D9553C74-362B-43BB-9944-DBDA7EB35D89}" srcOrd="0" destOrd="0" presId="urn:microsoft.com/office/officeart/2005/8/layout/process3"/>
    <dgm:cxn modelId="{39D8E393-D376-40A4-BA6C-6C0B232E05F6}" type="presParOf" srcId="{6FE93F8D-DD5F-4271-82D2-EE70202C08D7}" destId="{5A2DDE83-2597-4752-A151-2B2F1DCEE33B}" srcOrd="0" destOrd="0" presId="urn:microsoft.com/office/officeart/2005/8/layout/process3"/>
    <dgm:cxn modelId="{FC10F701-31AD-404E-83F6-A8713F629B87}" type="presParOf" srcId="{5A2DDE83-2597-4752-A151-2B2F1DCEE33B}" destId="{D963EA4F-9B1B-4BDB-A11E-AE58588A85DE}" srcOrd="0" destOrd="0" presId="urn:microsoft.com/office/officeart/2005/8/layout/process3"/>
    <dgm:cxn modelId="{26446968-A8D0-46EF-BCE0-9334444EB3C4}" type="presParOf" srcId="{5A2DDE83-2597-4752-A151-2B2F1DCEE33B}" destId="{12C01262-4BC7-476C-8A2D-4D16AE7A9119}" srcOrd="1" destOrd="0" presId="urn:microsoft.com/office/officeart/2005/8/layout/process3"/>
    <dgm:cxn modelId="{B8C9A3A0-7224-4E47-9D26-957A66F5C457}" type="presParOf" srcId="{5A2DDE83-2597-4752-A151-2B2F1DCEE33B}" destId="{5658B96A-B81C-4210-B4D0-7B2B60ED0BAC}" srcOrd="2" destOrd="0" presId="urn:microsoft.com/office/officeart/2005/8/layout/process3"/>
    <dgm:cxn modelId="{580F885C-472D-48F8-B048-58D0DA524601}" type="presParOf" srcId="{6FE93F8D-DD5F-4271-82D2-EE70202C08D7}" destId="{1ED00589-9250-4DD0-98ED-9CE32F3A9AE0}" srcOrd="1" destOrd="0" presId="urn:microsoft.com/office/officeart/2005/8/layout/process3"/>
    <dgm:cxn modelId="{1E13ED26-018D-4A36-B3C6-2E91736B8000}" type="presParOf" srcId="{1ED00589-9250-4DD0-98ED-9CE32F3A9AE0}" destId="{BD541C82-7E67-4490-A9FF-6F78AD43EEB7}" srcOrd="0" destOrd="0" presId="urn:microsoft.com/office/officeart/2005/8/layout/process3"/>
    <dgm:cxn modelId="{6EFD7D73-766C-4219-B4BC-94506D3C24FF}" type="presParOf" srcId="{6FE93F8D-DD5F-4271-82D2-EE70202C08D7}" destId="{806E6765-5F8F-4ABA-8B0C-E360FFCB692C}" srcOrd="2" destOrd="0" presId="urn:microsoft.com/office/officeart/2005/8/layout/process3"/>
    <dgm:cxn modelId="{4BA0AE63-11FC-47B8-9B1C-6A1267B20ED3}" type="presParOf" srcId="{806E6765-5F8F-4ABA-8B0C-E360FFCB692C}" destId="{D9553C74-362B-43BB-9944-DBDA7EB35D89}" srcOrd="0" destOrd="0" presId="urn:microsoft.com/office/officeart/2005/8/layout/process3"/>
    <dgm:cxn modelId="{6DE2D2F9-3BA0-4977-A4B1-0EC388E79E56}" type="presParOf" srcId="{806E6765-5F8F-4ABA-8B0C-E360FFCB692C}" destId="{490170D0-E136-432F-A6BA-38DDAAF15A5A}" srcOrd="1" destOrd="0" presId="urn:microsoft.com/office/officeart/2005/8/layout/process3"/>
    <dgm:cxn modelId="{9E54A7FB-C9E5-4155-A23C-1E70F275C511}" type="presParOf" srcId="{806E6765-5F8F-4ABA-8B0C-E360FFCB692C}" destId="{3DC7B145-63E1-4FAE-A0E2-E54D95F6B939}" srcOrd="2" destOrd="0" presId="urn:microsoft.com/office/officeart/2005/8/layout/process3"/>
    <dgm:cxn modelId="{DC5834E8-3E23-4B68-85FB-A4ECF716A48D}" type="presParOf" srcId="{6FE93F8D-DD5F-4271-82D2-EE70202C08D7}" destId="{2B951E35-B233-442D-A86F-CBF218CF15F9}" srcOrd="3" destOrd="0" presId="urn:microsoft.com/office/officeart/2005/8/layout/process3"/>
    <dgm:cxn modelId="{37435A66-94CF-49CE-9479-75B22F0A25BD}" type="presParOf" srcId="{2B951E35-B233-442D-A86F-CBF218CF15F9}" destId="{FB991C5C-DF5A-40EB-8743-AF4EFD85C339}" srcOrd="0" destOrd="0" presId="urn:microsoft.com/office/officeart/2005/8/layout/process3"/>
    <dgm:cxn modelId="{BC854160-77C4-42B2-BDF6-C4F8A8EF4791}" type="presParOf" srcId="{6FE93F8D-DD5F-4271-82D2-EE70202C08D7}" destId="{11B4B573-7FB5-4B2E-9822-909FA5B7CFF8}" srcOrd="4" destOrd="0" presId="urn:microsoft.com/office/officeart/2005/8/layout/process3"/>
    <dgm:cxn modelId="{31849D87-12FA-45E4-8E31-BD03C34D71BB}" type="presParOf" srcId="{11B4B573-7FB5-4B2E-9822-909FA5B7CFF8}" destId="{E245D412-2D23-4855-800A-2ACFDA099FEE}" srcOrd="0" destOrd="0" presId="urn:microsoft.com/office/officeart/2005/8/layout/process3"/>
    <dgm:cxn modelId="{02CC3F9E-84D2-4B78-A12D-A2BF61DA4207}" type="presParOf" srcId="{11B4B573-7FB5-4B2E-9822-909FA5B7CFF8}" destId="{EA510AFE-752F-47AF-B54B-B5E9C70B1DE9}" srcOrd="1" destOrd="0" presId="urn:microsoft.com/office/officeart/2005/8/layout/process3"/>
    <dgm:cxn modelId="{F315855C-47D1-400D-BF2E-82EE974EB1D1}" type="presParOf" srcId="{11B4B573-7FB5-4B2E-9822-909FA5B7CFF8}" destId="{1C999AD6-31B7-49DF-B81C-EE16CBA3B281}" srcOrd="2" destOrd="0" presId="urn:microsoft.com/office/officeart/2005/8/layout/process3"/>
    <dgm:cxn modelId="{F26C17AE-65F1-46CF-89EC-04B4AE74AF2D}" type="presParOf" srcId="{6FE93F8D-DD5F-4271-82D2-EE70202C08D7}" destId="{69613EB6-7976-4D86-B22D-FC59B272DFB2}" srcOrd="5" destOrd="0" presId="urn:microsoft.com/office/officeart/2005/8/layout/process3"/>
    <dgm:cxn modelId="{7E88A4D7-C5D0-4748-B3FB-2CC9BCA2C7EF}" type="presParOf" srcId="{69613EB6-7976-4D86-B22D-FC59B272DFB2}" destId="{BCB4CDF5-3EBD-4A2D-88E4-63F426BC97EC}" srcOrd="0" destOrd="0" presId="urn:microsoft.com/office/officeart/2005/8/layout/process3"/>
    <dgm:cxn modelId="{DF9754D2-7C4A-4843-AFFE-F88126B05BE1}" type="presParOf" srcId="{6FE93F8D-DD5F-4271-82D2-EE70202C08D7}" destId="{5480F2B7-7D46-4E89-9678-CCFA25AAF29F}" srcOrd="6" destOrd="0" presId="urn:microsoft.com/office/officeart/2005/8/layout/process3"/>
    <dgm:cxn modelId="{74A8D67D-DB5C-475D-890C-1927A35206C3}" type="presParOf" srcId="{5480F2B7-7D46-4E89-9678-CCFA25AAF29F}" destId="{E82FC200-2D80-4620-B805-1EFA98E0A5D7}" srcOrd="0" destOrd="0" presId="urn:microsoft.com/office/officeart/2005/8/layout/process3"/>
    <dgm:cxn modelId="{AE75DEAB-CB5E-4FCA-82CA-1FABCCD8ED45}" type="presParOf" srcId="{5480F2B7-7D46-4E89-9678-CCFA25AAF29F}" destId="{B448B52D-6DCE-4BD8-BB66-47C71D910A6F}" srcOrd="1" destOrd="0" presId="urn:microsoft.com/office/officeart/2005/8/layout/process3"/>
    <dgm:cxn modelId="{6F52D52B-2FEB-469C-A8CC-3479D4713463}" type="presParOf" srcId="{5480F2B7-7D46-4E89-9678-CCFA25AAF29F}" destId="{A1508B24-3E11-461C-8402-4963E764B13D}" srcOrd="2" destOrd="0" presId="urn:microsoft.com/office/officeart/2005/8/layout/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DBB159-9D9E-4226-B54C-CD745B0422F1}"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ru-RU"/>
        </a:p>
      </dgm:t>
    </dgm:pt>
    <dgm:pt modelId="{8141F236-96A6-4CBC-BC3D-7D5F903CDDA4}">
      <dgm:prSet phldrT="[Текст]"/>
      <dgm:spPr/>
      <dgm:t>
        <a:bodyPr/>
        <a:lstStyle/>
        <a:p>
          <a:r>
            <a:rPr lang="ru-RU" dirty="0" smtClean="0"/>
            <a:t>1.Рассмотрение предложения о реализации проекта публичным партнером. </a:t>
          </a:r>
          <a:r>
            <a:rPr lang="ru-RU" dirty="0" smtClean="0">
              <a:solidFill>
                <a:srgbClr val="FF0000"/>
              </a:solidFill>
            </a:rPr>
            <a:t>Форма предложения утверждена Постановлением Правительства РФ от 19.12.2015  № 1386</a:t>
          </a:r>
          <a:endParaRPr lang="ru-RU" dirty="0">
            <a:solidFill>
              <a:srgbClr val="FF0000"/>
            </a:solidFill>
          </a:endParaRPr>
        </a:p>
      </dgm:t>
    </dgm:pt>
    <dgm:pt modelId="{2E629B8E-9A9C-4787-9610-8B335CFDC29C}" type="parTrans" cxnId="{BC78531E-3080-4055-94A9-95EE78403A1A}">
      <dgm:prSet/>
      <dgm:spPr/>
      <dgm:t>
        <a:bodyPr/>
        <a:lstStyle/>
        <a:p>
          <a:endParaRPr lang="ru-RU"/>
        </a:p>
      </dgm:t>
    </dgm:pt>
    <dgm:pt modelId="{179AD9F5-5E0F-4FD0-B394-0747E11F9A46}" type="sibTrans" cxnId="{BC78531E-3080-4055-94A9-95EE78403A1A}">
      <dgm:prSet/>
      <dgm:spPr/>
      <dgm:t>
        <a:bodyPr/>
        <a:lstStyle/>
        <a:p>
          <a:endParaRPr lang="ru-RU"/>
        </a:p>
      </dgm:t>
    </dgm:pt>
    <dgm:pt modelId="{B7B0A3F8-BF8C-44B2-8C09-E19BB5B635DB}">
      <dgm:prSet phldrT="[Текст]"/>
      <dgm:spPr/>
      <dgm:t>
        <a:bodyPr/>
        <a:lstStyle/>
        <a:p>
          <a:r>
            <a:rPr lang="ru-RU" dirty="0" smtClean="0"/>
            <a:t>2.     Рассмотрение предложения о реализации проекта  МЧП уполномоченным органом в целях оценки эффективности проекта и определения его сравнительного преимущества</a:t>
          </a:r>
          <a:endParaRPr lang="ru-RU" dirty="0"/>
        </a:p>
      </dgm:t>
    </dgm:pt>
    <dgm:pt modelId="{7C8FF681-80EC-4C89-AAF6-289ACCAEF1AB}" type="parTrans" cxnId="{2E014933-3F0C-45E4-BC5A-97DC3F1DFD04}">
      <dgm:prSet/>
      <dgm:spPr/>
      <dgm:t>
        <a:bodyPr/>
        <a:lstStyle/>
        <a:p>
          <a:endParaRPr lang="ru-RU"/>
        </a:p>
      </dgm:t>
    </dgm:pt>
    <dgm:pt modelId="{F507C01F-0923-40F5-824B-EB9462BCCA93}" type="sibTrans" cxnId="{2E014933-3F0C-45E4-BC5A-97DC3F1DFD04}">
      <dgm:prSet/>
      <dgm:spPr/>
      <dgm:t>
        <a:bodyPr/>
        <a:lstStyle/>
        <a:p>
          <a:endParaRPr lang="ru-RU"/>
        </a:p>
      </dgm:t>
    </dgm:pt>
    <dgm:pt modelId="{855D6E0C-0015-4455-815F-7ED2D2F66CC2}">
      <dgm:prSet phldrT="[Текст]"/>
      <dgm:spPr/>
      <dgm:t>
        <a:bodyPr/>
        <a:lstStyle/>
        <a:p>
          <a:r>
            <a:rPr lang="ru-RU" dirty="0" smtClean="0"/>
            <a:t>3.    Принятие решения о реализации проекта МЧП. </a:t>
          </a:r>
          <a:endParaRPr lang="ru-RU" dirty="0"/>
        </a:p>
      </dgm:t>
    </dgm:pt>
    <dgm:pt modelId="{AA1C469D-542E-4FF9-A30F-61C8AA6C48F4}" type="parTrans" cxnId="{864F09EF-CA38-49DB-A692-FAE2952B320E}">
      <dgm:prSet/>
      <dgm:spPr/>
      <dgm:t>
        <a:bodyPr/>
        <a:lstStyle/>
        <a:p>
          <a:endParaRPr lang="ru-RU"/>
        </a:p>
      </dgm:t>
    </dgm:pt>
    <dgm:pt modelId="{99D35D9E-F48D-4B30-9F04-EB0EE9EDBCDA}" type="sibTrans" cxnId="{864F09EF-CA38-49DB-A692-FAE2952B320E}">
      <dgm:prSet/>
      <dgm:spPr/>
      <dgm:t>
        <a:bodyPr/>
        <a:lstStyle/>
        <a:p>
          <a:endParaRPr lang="ru-RU"/>
        </a:p>
      </dgm:t>
    </dgm:pt>
    <dgm:pt modelId="{AFEF73CE-65F2-4C13-B8B4-476432ADC310}" type="pres">
      <dgm:prSet presAssocID="{5BDBB159-9D9E-4226-B54C-CD745B0422F1}" presName="Name0" presStyleCnt="0">
        <dgm:presLayoutVars>
          <dgm:dir/>
          <dgm:animLvl val="lvl"/>
          <dgm:resizeHandles val="exact"/>
        </dgm:presLayoutVars>
      </dgm:prSet>
      <dgm:spPr/>
      <dgm:t>
        <a:bodyPr/>
        <a:lstStyle/>
        <a:p>
          <a:endParaRPr lang="ru-RU"/>
        </a:p>
      </dgm:t>
    </dgm:pt>
    <dgm:pt modelId="{2E7E0C3A-44EC-44E3-913A-C7EB60A5D622}" type="pres">
      <dgm:prSet presAssocID="{855D6E0C-0015-4455-815F-7ED2D2F66CC2}" presName="boxAndChildren" presStyleCnt="0"/>
      <dgm:spPr/>
    </dgm:pt>
    <dgm:pt modelId="{93E8673B-BD53-4A83-96DB-1E4AE51F6D6B}" type="pres">
      <dgm:prSet presAssocID="{855D6E0C-0015-4455-815F-7ED2D2F66CC2}" presName="parentTextBox" presStyleLbl="node1" presStyleIdx="0" presStyleCnt="3"/>
      <dgm:spPr/>
      <dgm:t>
        <a:bodyPr/>
        <a:lstStyle/>
        <a:p>
          <a:endParaRPr lang="ru-RU"/>
        </a:p>
      </dgm:t>
    </dgm:pt>
    <dgm:pt modelId="{C797D5D1-4604-4D6C-BF9A-A041C6D72C03}" type="pres">
      <dgm:prSet presAssocID="{F507C01F-0923-40F5-824B-EB9462BCCA93}" presName="sp" presStyleCnt="0"/>
      <dgm:spPr/>
    </dgm:pt>
    <dgm:pt modelId="{B1A81D36-5E1F-451E-87E2-FF9A8F43A556}" type="pres">
      <dgm:prSet presAssocID="{B7B0A3F8-BF8C-44B2-8C09-E19BB5B635DB}" presName="arrowAndChildren" presStyleCnt="0"/>
      <dgm:spPr/>
    </dgm:pt>
    <dgm:pt modelId="{C6F9A459-A0F9-4228-B862-CED8550F2AB1}" type="pres">
      <dgm:prSet presAssocID="{B7B0A3F8-BF8C-44B2-8C09-E19BB5B635DB}" presName="parentTextArrow" presStyleLbl="node1" presStyleIdx="1" presStyleCnt="3"/>
      <dgm:spPr/>
      <dgm:t>
        <a:bodyPr/>
        <a:lstStyle/>
        <a:p>
          <a:endParaRPr lang="ru-RU"/>
        </a:p>
      </dgm:t>
    </dgm:pt>
    <dgm:pt modelId="{11721FDC-CF39-4D25-99F8-BDF078DECFC4}" type="pres">
      <dgm:prSet presAssocID="{179AD9F5-5E0F-4FD0-B394-0747E11F9A46}" presName="sp" presStyleCnt="0"/>
      <dgm:spPr/>
    </dgm:pt>
    <dgm:pt modelId="{59DCD63D-5F01-4DBE-8244-BCEB6C978062}" type="pres">
      <dgm:prSet presAssocID="{8141F236-96A6-4CBC-BC3D-7D5F903CDDA4}" presName="arrowAndChildren" presStyleCnt="0"/>
      <dgm:spPr/>
    </dgm:pt>
    <dgm:pt modelId="{C27DCCA3-FABE-4FA3-A5F7-104C11F4F833}" type="pres">
      <dgm:prSet presAssocID="{8141F236-96A6-4CBC-BC3D-7D5F903CDDA4}" presName="parentTextArrow" presStyleLbl="node1" presStyleIdx="2" presStyleCnt="3"/>
      <dgm:spPr/>
      <dgm:t>
        <a:bodyPr/>
        <a:lstStyle/>
        <a:p>
          <a:endParaRPr lang="ru-RU"/>
        </a:p>
      </dgm:t>
    </dgm:pt>
  </dgm:ptLst>
  <dgm:cxnLst>
    <dgm:cxn modelId="{93A9B1A3-B7AB-4AC2-90EB-37FCA9E2278B}" type="presOf" srcId="{855D6E0C-0015-4455-815F-7ED2D2F66CC2}" destId="{93E8673B-BD53-4A83-96DB-1E4AE51F6D6B}" srcOrd="0" destOrd="0" presId="urn:microsoft.com/office/officeart/2005/8/layout/process4"/>
    <dgm:cxn modelId="{864F09EF-CA38-49DB-A692-FAE2952B320E}" srcId="{5BDBB159-9D9E-4226-B54C-CD745B0422F1}" destId="{855D6E0C-0015-4455-815F-7ED2D2F66CC2}" srcOrd="2" destOrd="0" parTransId="{AA1C469D-542E-4FF9-A30F-61C8AA6C48F4}" sibTransId="{99D35D9E-F48D-4B30-9F04-EB0EE9EDBCDA}"/>
    <dgm:cxn modelId="{239C87D4-CC57-47AF-97B0-CD267DD41327}" type="presOf" srcId="{8141F236-96A6-4CBC-BC3D-7D5F903CDDA4}" destId="{C27DCCA3-FABE-4FA3-A5F7-104C11F4F833}" srcOrd="0" destOrd="0" presId="urn:microsoft.com/office/officeart/2005/8/layout/process4"/>
    <dgm:cxn modelId="{2E014933-3F0C-45E4-BC5A-97DC3F1DFD04}" srcId="{5BDBB159-9D9E-4226-B54C-CD745B0422F1}" destId="{B7B0A3F8-BF8C-44B2-8C09-E19BB5B635DB}" srcOrd="1" destOrd="0" parTransId="{7C8FF681-80EC-4C89-AAF6-289ACCAEF1AB}" sibTransId="{F507C01F-0923-40F5-824B-EB9462BCCA93}"/>
    <dgm:cxn modelId="{BC78531E-3080-4055-94A9-95EE78403A1A}" srcId="{5BDBB159-9D9E-4226-B54C-CD745B0422F1}" destId="{8141F236-96A6-4CBC-BC3D-7D5F903CDDA4}" srcOrd="0" destOrd="0" parTransId="{2E629B8E-9A9C-4787-9610-8B335CFDC29C}" sibTransId="{179AD9F5-5E0F-4FD0-B394-0747E11F9A46}"/>
    <dgm:cxn modelId="{9ABA397A-6C71-4DD2-87F2-38AB01E5DC31}" type="presOf" srcId="{B7B0A3F8-BF8C-44B2-8C09-E19BB5B635DB}" destId="{C6F9A459-A0F9-4228-B862-CED8550F2AB1}" srcOrd="0" destOrd="0" presId="urn:microsoft.com/office/officeart/2005/8/layout/process4"/>
    <dgm:cxn modelId="{B9E69C3A-897E-4E63-9E4D-6026016B0237}" type="presOf" srcId="{5BDBB159-9D9E-4226-B54C-CD745B0422F1}" destId="{AFEF73CE-65F2-4C13-B8B4-476432ADC310}" srcOrd="0" destOrd="0" presId="urn:microsoft.com/office/officeart/2005/8/layout/process4"/>
    <dgm:cxn modelId="{0792DCB1-E32A-475B-B42E-D72DC2CAB775}" type="presParOf" srcId="{AFEF73CE-65F2-4C13-B8B4-476432ADC310}" destId="{2E7E0C3A-44EC-44E3-913A-C7EB60A5D622}" srcOrd="0" destOrd="0" presId="urn:microsoft.com/office/officeart/2005/8/layout/process4"/>
    <dgm:cxn modelId="{1424525C-0CDC-421E-8CB2-6149A6C61DDF}" type="presParOf" srcId="{2E7E0C3A-44EC-44E3-913A-C7EB60A5D622}" destId="{93E8673B-BD53-4A83-96DB-1E4AE51F6D6B}" srcOrd="0" destOrd="0" presId="urn:microsoft.com/office/officeart/2005/8/layout/process4"/>
    <dgm:cxn modelId="{EE1E46CD-E037-4D27-8FDB-6E532E6A458B}" type="presParOf" srcId="{AFEF73CE-65F2-4C13-B8B4-476432ADC310}" destId="{C797D5D1-4604-4D6C-BF9A-A041C6D72C03}" srcOrd="1" destOrd="0" presId="urn:microsoft.com/office/officeart/2005/8/layout/process4"/>
    <dgm:cxn modelId="{9F621D20-1F3E-488E-8E2B-75B904F5D7C9}" type="presParOf" srcId="{AFEF73CE-65F2-4C13-B8B4-476432ADC310}" destId="{B1A81D36-5E1F-451E-87E2-FF9A8F43A556}" srcOrd="2" destOrd="0" presId="urn:microsoft.com/office/officeart/2005/8/layout/process4"/>
    <dgm:cxn modelId="{F064BB6E-F761-4629-A0DA-83B01931C647}" type="presParOf" srcId="{B1A81D36-5E1F-451E-87E2-FF9A8F43A556}" destId="{C6F9A459-A0F9-4228-B862-CED8550F2AB1}" srcOrd="0" destOrd="0" presId="urn:microsoft.com/office/officeart/2005/8/layout/process4"/>
    <dgm:cxn modelId="{414FD131-E745-42AF-8867-227E5C850963}" type="presParOf" srcId="{AFEF73CE-65F2-4C13-B8B4-476432ADC310}" destId="{11721FDC-CF39-4D25-99F8-BDF078DECFC4}" srcOrd="3" destOrd="0" presId="urn:microsoft.com/office/officeart/2005/8/layout/process4"/>
    <dgm:cxn modelId="{95EE193C-F350-466D-A86D-AA2B9D87B0B9}" type="presParOf" srcId="{AFEF73CE-65F2-4C13-B8B4-476432ADC310}" destId="{59DCD63D-5F01-4DBE-8244-BCEB6C978062}" srcOrd="4" destOrd="0" presId="urn:microsoft.com/office/officeart/2005/8/layout/process4"/>
    <dgm:cxn modelId="{2600285F-AA7C-4D12-BF77-2263E481E1DD}" type="presParOf" srcId="{59DCD63D-5F01-4DBE-8244-BCEB6C978062}" destId="{C27DCCA3-FABE-4FA3-A5F7-104C11F4F83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01262-4BC7-476C-8A2D-4D16AE7A9119}">
      <dsp:nvSpPr>
        <dsp:cNvPr id="0" name=""/>
        <dsp:cNvSpPr/>
      </dsp:nvSpPr>
      <dsp:spPr>
        <a:xfrm>
          <a:off x="1076" y="654626"/>
          <a:ext cx="1353133" cy="7044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lvl="0" algn="l" defTabSz="444500">
            <a:lnSpc>
              <a:spcPct val="90000"/>
            </a:lnSpc>
            <a:spcBef>
              <a:spcPct val="0"/>
            </a:spcBef>
            <a:spcAft>
              <a:spcPct val="35000"/>
            </a:spcAft>
          </a:pPr>
          <a:r>
            <a:rPr lang="ru-RU" sz="1000" kern="1200" dirty="0" smtClean="0"/>
            <a:t>Частный партнер (инициатор проекта)</a:t>
          </a:r>
          <a:endParaRPr lang="ru-RU" sz="1000" kern="1200" dirty="0"/>
        </a:p>
      </dsp:txBody>
      <dsp:txXfrm>
        <a:off x="1076" y="654626"/>
        <a:ext cx="1353133" cy="469603"/>
      </dsp:txXfrm>
    </dsp:sp>
    <dsp:sp modelId="{5658B96A-B81C-4210-B4D0-7B2B60ED0BAC}">
      <dsp:nvSpPr>
        <dsp:cNvPr id="0" name=""/>
        <dsp:cNvSpPr/>
      </dsp:nvSpPr>
      <dsp:spPr>
        <a:xfrm>
          <a:off x="278224" y="1124229"/>
          <a:ext cx="1353133" cy="907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66725">
            <a:lnSpc>
              <a:spcPct val="90000"/>
            </a:lnSpc>
            <a:spcBef>
              <a:spcPct val="0"/>
            </a:spcBef>
            <a:spcAft>
              <a:spcPct val="15000"/>
            </a:spcAft>
            <a:buChar char="••"/>
          </a:pPr>
          <a:r>
            <a:rPr lang="ru-RU" sz="1050" kern="1200" dirty="0" smtClean="0"/>
            <a:t>Разработка проекта</a:t>
          </a:r>
          <a:endParaRPr lang="ru-RU" sz="1050" kern="1200" dirty="0"/>
        </a:p>
      </dsp:txBody>
      <dsp:txXfrm>
        <a:off x="304795" y="1150800"/>
        <a:ext cx="1299991" cy="854058"/>
      </dsp:txXfrm>
    </dsp:sp>
    <dsp:sp modelId="{1ED00589-9250-4DD0-98ED-9CE32F3A9AE0}">
      <dsp:nvSpPr>
        <dsp:cNvPr id="0" name=""/>
        <dsp:cNvSpPr/>
      </dsp:nvSpPr>
      <dsp:spPr>
        <a:xfrm>
          <a:off x="1559340" y="720982"/>
          <a:ext cx="434876" cy="3368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a:p>
      </dsp:txBody>
      <dsp:txXfrm>
        <a:off x="1559340" y="788360"/>
        <a:ext cx="333809" cy="202135"/>
      </dsp:txXfrm>
    </dsp:sp>
    <dsp:sp modelId="{490170D0-E136-432F-A6BA-38DDAAF15A5A}">
      <dsp:nvSpPr>
        <dsp:cNvPr id="0" name=""/>
        <dsp:cNvSpPr/>
      </dsp:nvSpPr>
      <dsp:spPr>
        <a:xfrm>
          <a:off x="2174731" y="654626"/>
          <a:ext cx="1353133" cy="7044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lvl="0" algn="l" defTabSz="466725">
            <a:lnSpc>
              <a:spcPct val="90000"/>
            </a:lnSpc>
            <a:spcBef>
              <a:spcPct val="0"/>
            </a:spcBef>
            <a:spcAft>
              <a:spcPct val="35000"/>
            </a:spcAft>
          </a:pPr>
          <a:r>
            <a:rPr lang="ru-RU" sz="1050" kern="1200" dirty="0" smtClean="0"/>
            <a:t>Публичный партнер</a:t>
          </a:r>
          <a:endParaRPr lang="ru-RU" sz="1050" kern="1200" dirty="0"/>
        </a:p>
      </dsp:txBody>
      <dsp:txXfrm>
        <a:off x="2174731" y="654626"/>
        <a:ext cx="1353133" cy="469603"/>
      </dsp:txXfrm>
    </dsp:sp>
    <dsp:sp modelId="{3DC7B145-63E1-4FAE-A0E2-E54D95F6B939}">
      <dsp:nvSpPr>
        <dsp:cNvPr id="0" name=""/>
        <dsp:cNvSpPr/>
      </dsp:nvSpPr>
      <dsp:spPr>
        <a:xfrm>
          <a:off x="2451879" y="1124229"/>
          <a:ext cx="1353133" cy="907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ru-RU" sz="1000" kern="1200" dirty="0" smtClean="0"/>
            <a:t>Разработка*/рассмотрение проекта</a:t>
          </a:r>
          <a:endParaRPr lang="ru-RU" sz="1000" kern="1200" dirty="0"/>
        </a:p>
      </dsp:txBody>
      <dsp:txXfrm>
        <a:off x="2478450" y="1150800"/>
        <a:ext cx="1299991" cy="854058"/>
      </dsp:txXfrm>
    </dsp:sp>
    <dsp:sp modelId="{2B951E35-B233-442D-A86F-CBF218CF15F9}">
      <dsp:nvSpPr>
        <dsp:cNvPr id="0" name=""/>
        <dsp:cNvSpPr/>
      </dsp:nvSpPr>
      <dsp:spPr>
        <a:xfrm>
          <a:off x="3732995" y="720982"/>
          <a:ext cx="434876" cy="3368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a:p>
      </dsp:txBody>
      <dsp:txXfrm>
        <a:off x="3732995" y="788360"/>
        <a:ext cx="333809" cy="202135"/>
      </dsp:txXfrm>
    </dsp:sp>
    <dsp:sp modelId="{EA510AFE-752F-47AF-B54B-B5E9C70B1DE9}">
      <dsp:nvSpPr>
        <dsp:cNvPr id="0" name=""/>
        <dsp:cNvSpPr/>
      </dsp:nvSpPr>
      <dsp:spPr>
        <a:xfrm>
          <a:off x="4348386" y="654626"/>
          <a:ext cx="1353133" cy="7044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l" defTabSz="533400">
            <a:lnSpc>
              <a:spcPct val="90000"/>
            </a:lnSpc>
            <a:spcBef>
              <a:spcPct val="0"/>
            </a:spcBef>
            <a:spcAft>
              <a:spcPct val="35000"/>
            </a:spcAft>
          </a:pPr>
          <a:r>
            <a:rPr lang="ru-RU" sz="1200" kern="1200" dirty="0" smtClean="0"/>
            <a:t>Уполномоченный орган</a:t>
          </a:r>
          <a:endParaRPr lang="ru-RU" sz="1200" kern="1200" dirty="0"/>
        </a:p>
      </dsp:txBody>
      <dsp:txXfrm>
        <a:off x="4348386" y="654626"/>
        <a:ext cx="1353133" cy="469603"/>
      </dsp:txXfrm>
    </dsp:sp>
    <dsp:sp modelId="{1C999AD6-31B7-49DF-B81C-EE16CBA3B281}">
      <dsp:nvSpPr>
        <dsp:cNvPr id="0" name=""/>
        <dsp:cNvSpPr/>
      </dsp:nvSpPr>
      <dsp:spPr>
        <a:xfrm>
          <a:off x="4625534" y="1124229"/>
          <a:ext cx="1353133" cy="907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ru-RU" sz="1200" kern="1200" dirty="0" smtClean="0"/>
            <a:t>Оценка проекта</a:t>
          </a:r>
          <a:endParaRPr lang="ru-RU" sz="1200" kern="1200" dirty="0"/>
        </a:p>
      </dsp:txBody>
      <dsp:txXfrm>
        <a:off x="4652105" y="1150800"/>
        <a:ext cx="1299991" cy="854058"/>
      </dsp:txXfrm>
    </dsp:sp>
    <dsp:sp modelId="{69613EB6-7976-4D86-B22D-FC59B272DFB2}">
      <dsp:nvSpPr>
        <dsp:cNvPr id="0" name=""/>
        <dsp:cNvSpPr/>
      </dsp:nvSpPr>
      <dsp:spPr>
        <a:xfrm>
          <a:off x="5906650" y="720982"/>
          <a:ext cx="434876" cy="3368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a:p>
      </dsp:txBody>
      <dsp:txXfrm>
        <a:off x="5906650" y="788360"/>
        <a:ext cx="333809" cy="202135"/>
      </dsp:txXfrm>
    </dsp:sp>
    <dsp:sp modelId="{B448B52D-6DCE-4BD8-BB66-47C71D910A6F}">
      <dsp:nvSpPr>
        <dsp:cNvPr id="0" name=""/>
        <dsp:cNvSpPr/>
      </dsp:nvSpPr>
      <dsp:spPr>
        <a:xfrm>
          <a:off x="6522041" y="654626"/>
          <a:ext cx="1353133" cy="7044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lvl="0" algn="l" defTabSz="533400">
            <a:lnSpc>
              <a:spcPct val="90000"/>
            </a:lnSpc>
            <a:spcBef>
              <a:spcPct val="0"/>
            </a:spcBef>
            <a:spcAft>
              <a:spcPct val="35000"/>
            </a:spcAft>
          </a:pPr>
          <a:r>
            <a:rPr lang="ru-RU" sz="1200" kern="1200" dirty="0" smtClean="0"/>
            <a:t>Глава МО</a:t>
          </a:r>
          <a:endParaRPr lang="ru-RU" sz="1200" kern="1200" dirty="0"/>
        </a:p>
      </dsp:txBody>
      <dsp:txXfrm>
        <a:off x="6522041" y="654626"/>
        <a:ext cx="1353133" cy="469603"/>
      </dsp:txXfrm>
    </dsp:sp>
    <dsp:sp modelId="{A1508B24-3E11-461C-8402-4963E764B13D}">
      <dsp:nvSpPr>
        <dsp:cNvPr id="0" name=""/>
        <dsp:cNvSpPr/>
      </dsp:nvSpPr>
      <dsp:spPr>
        <a:xfrm>
          <a:off x="6799189" y="1124229"/>
          <a:ext cx="1353133" cy="9072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ru-RU" sz="1200" kern="1200" dirty="0" smtClean="0"/>
            <a:t>Принятие решения о реализации проекта</a:t>
          </a:r>
          <a:endParaRPr lang="ru-RU" sz="1200" kern="1200" dirty="0"/>
        </a:p>
      </dsp:txBody>
      <dsp:txXfrm>
        <a:off x="6825760" y="1150800"/>
        <a:ext cx="1299991" cy="8540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C01262-4BC7-476C-8A2D-4D16AE7A9119}">
      <dsp:nvSpPr>
        <dsp:cNvPr id="0" name=""/>
        <dsp:cNvSpPr/>
      </dsp:nvSpPr>
      <dsp:spPr>
        <a:xfrm>
          <a:off x="1076" y="20818"/>
          <a:ext cx="1353133" cy="734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lvl="0" algn="l" defTabSz="444500">
            <a:lnSpc>
              <a:spcPct val="90000"/>
            </a:lnSpc>
            <a:spcBef>
              <a:spcPct val="0"/>
            </a:spcBef>
            <a:spcAft>
              <a:spcPct val="35000"/>
            </a:spcAft>
          </a:pPr>
          <a:r>
            <a:rPr lang="ru-RU" sz="1000" kern="1200" dirty="0" smtClean="0"/>
            <a:t>Публичный партнер</a:t>
          </a:r>
          <a:endParaRPr lang="ru-RU" sz="1000" kern="1200" dirty="0"/>
        </a:p>
      </dsp:txBody>
      <dsp:txXfrm>
        <a:off x="1076" y="20818"/>
        <a:ext cx="1353133" cy="489600"/>
      </dsp:txXfrm>
    </dsp:sp>
    <dsp:sp modelId="{5658B96A-B81C-4210-B4D0-7B2B60ED0BAC}">
      <dsp:nvSpPr>
        <dsp:cNvPr id="0" name=""/>
        <dsp:cNvSpPr/>
      </dsp:nvSpPr>
      <dsp:spPr>
        <a:xfrm>
          <a:off x="278224" y="510417"/>
          <a:ext cx="1353133" cy="1040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66725">
            <a:lnSpc>
              <a:spcPct val="90000"/>
            </a:lnSpc>
            <a:spcBef>
              <a:spcPct val="0"/>
            </a:spcBef>
            <a:spcAft>
              <a:spcPct val="15000"/>
            </a:spcAft>
            <a:buChar char="••"/>
          </a:pPr>
          <a:r>
            <a:rPr lang="ru-RU" sz="1050" kern="1200" dirty="0" smtClean="0"/>
            <a:t>Публикация частной инициативы</a:t>
          </a:r>
          <a:endParaRPr lang="ru-RU" sz="1050" kern="1200" dirty="0"/>
        </a:p>
      </dsp:txBody>
      <dsp:txXfrm>
        <a:off x="308696" y="540889"/>
        <a:ext cx="1292189" cy="979456"/>
      </dsp:txXfrm>
    </dsp:sp>
    <dsp:sp modelId="{1ED00589-9250-4DD0-98ED-9CE32F3A9AE0}">
      <dsp:nvSpPr>
        <dsp:cNvPr id="0" name=""/>
        <dsp:cNvSpPr/>
      </dsp:nvSpPr>
      <dsp:spPr>
        <a:xfrm>
          <a:off x="1559340" y="97172"/>
          <a:ext cx="434876" cy="3368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1559340" y="164550"/>
        <a:ext cx="333809" cy="202135"/>
      </dsp:txXfrm>
    </dsp:sp>
    <dsp:sp modelId="{490170D0-E136-432F-A6BA-38DDAAF15A5A}">
      <dsp:nvSpPr>
        <dsp:cNvPr id="0" name=""/>
        <dsp:cNvSpPr/>
      </dsp:nvSpPr>
      <dsp:spPr>
        <a:xfrm>
          <a:off x="2174731" y="20818"/>
          <a:ext cx="1353133" cy="734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lvl="0" algn="l" defTabSz="466725">
            <a:lnSpc>
              <a:spcPct val="90000"/>
            </a:lnSpc>
            <a:spcBef>
              <a:spcPct val="0"/>
            </a:spcBef>
            <a:spcAft>
              <a:spcPct val="35000"/>
            </a:spcAft>
          </a:pPr>
          <a:r>
            <a:rPr lang="ru-RU" sz="1050" kern="1200" dirty="0" smtClean="0"/>
            <a:t>Публичный партнер</a:t>
          </a:r>
          <a:endParaRPr lang="ru-RU" sz="1050" kern="1200" dirty="0"/>
        </a:p>
      </dsp:txBody>
      <dsp:txXfrm>
        <a:off x="2174731" y="20818"/>
        <a:ext cx="1353133" cy="489600"/>
      </dsp:txXfrm>
    </dsp:sp>
    <dsp:sp modelId="{3DC7B145-63E1-4FAE-A0E2-E54D95F6B939}">
      <dsp:nvSpPr>
        <dsp:cNvPr id="0" name=""/>
        <dsp:cNvSpPr/>
      </dsp:nvSpPr>
      <dsp:spPr>
        <a:xfrm>
          <a:off x="2451879" y="510417"/>
          <a:ext cx="1353133" cy="1040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ru-RU" sz="1000" kern="1200" dirty="0" smtClean="0"/>
            <a:t>Разработка и согласование КД, проведение конкурса, заключение соглашения</a:t>
          </a:r>
          <a:endParaRPr lang="ru-RU" sz="1000" kern="1200" dirty="0"/>
        </a:p>
      </dsp:txBody>
      <dsp:txXfrm>
        <a:off x="2482351" y="540889"/>
        <a:ext cx="1292189" cy="979456"/>
      </dsp:txXfrm>
    </dsp:sp>
    <dsp:sp modelId="{2B951E35-B233-442D-A86F-CBF218CF15F9}">
      <dsp:nvSpPr>
        <dsp:cNvPr id="0" name=""/>
        <dsp:cNvSpPr/>
      </dsp:nvSpPr>
      <dsp:spPr>
        <a:xfrm>
          <a:off x="3732995" y="97172"/>
          <a:ext cx="434876" cy="3368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3732995" y="164550"/>
        <a:ext cx="333809" cy="202135"/>
      </dsp:txXfrm>
    </dsp:sp>
    <dsp:sp modelId="{EA510AFE-752F-47AF-B54B-B5E9C70B1DE9}">
      <dsp:nvSpPr>
        <dsp:cNvPr id="0" name=""/>
        <dsp:cNvSpPr/>
      </dsp:nvSpPr>
      <dsp:spPr>
        <a:xfrm>
          <a:off x="4348386" y="20818"/>
          <a:ext cx="1353133" cy="734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lvl="0" algn="l" defTabSz="466725">
            <a:lnSpc>
              <a:spcPct val="90000"/>
            </a:lnSpc>
            <a:spcBef>
              <a:spcPct val="0"/>
            </a:spcBef>
            <a:spcAft>
              <a:spcPct val="35000"/>
            </a:spcAft>
          </a:pPr>
          <a:r>
            <a:rPr lang="ru-RU" sz="1050" kern="1200" dirty="0" smtClean="0"/>
            <a:t>Частный партнер</a:t>
          </a:r>
          <a:endParaRPr lang="ru-RU" sz="1050" kern="1200" dirty="0"/>
        </a:p>
      </dsp:txBody>
      <dsp:txXfrm>
        <a:off x="4348386" y="20818"/>
        <a:ext cx="1353133" cy="489600"/>
      </dsp:txXfrm>
    </dsp:sp>
    <dsp:sp modelId="{1C999AD6-31B7-49DF-B81C-EE16CBA3B281}">
      <dsp:nvSpPr>
        <dsp:cNvPr id="0" name=""/>
        <dsp:cNvSpPr/>
      </dsp:nvSpPr>
      <dsp:spPr>
        <a:xfrm>
          <a:off x="4625534" y="510417"/>
          <a:ext cx="1353133" cy="1040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66725">
            <a:lnSpc>
              <a:spcPct val="90000"/>
            </a:lnSpc>
            <a:spcBef>
              <a:spcPct val="0"/>
            </a:spcBef>
            <a:spcAft>
              <a:spcPct val="15000"/>
            </a:spcAft>
            <a:buChar char="••"/>
          </a:pPr>
          <a:r>
            <a:rPr lang="ru-RU" sz="1050" kern="1200" dirty="0" smtClean="0"/>
            <a:t>Создание и эксплуатация объекта</a:t>
          </a:r>
          <a:endParaRPr lang="ru-RU" sz="1050" kern="1200" dirty="0"/>
        </a:p>
      </dsp:txBody>
      <dsp:txXfrm>
        <a:off x="4656006" y="540889"/>
        <a:ext cx="1292189" cy="979456"/>
      </dsp:txXfrm>
    </dsp:sp>
    <dsp:sp modelId="{69613EB6-7976-4D86-B22D-FC59B272DFB2}">
      <dsp:nvSpPr>
        <dsp:cNvPr id="0" name=""/>
        <dsp:cNvSpPr/>
      </dsp:nvSpPr>
      <dsp:spPr>
        <a:xfrm rot="21560138">
          <a:off x="5866147" y="60951"/>
          <a:ext cx="227619" cy="336891"/>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p>
      </dsp:txBody>
      <dsp:txXfrm>
        <a:off x="5866149" y="128725"/>
        <a:ext cx="159333" cy="202135"/>
      </dsp:txXfrm>
    </dsp:sp>
    <dsp:sp modelId="{B448B52D-6DCE-4BD8-BB66-47C71D910A6F}">
      <dsp:nvSpPr>
        <dsp:cNvPr id="0" name=""/>
        <dsp:cNvSpPr/>
      </dsp:nvSpPr>
      <dsp:spPr>
        <a:xfrm>
          <a:off x="6143664" y="0"/>
          <a:ext cx="1353133" cy="73439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lvl="0" algn="l" defTabSz="466725">
            <a:lnSpc>
              <a:spcPct val="90000"/>
            </a:lnSpc>
            <a:spcBef>
              <a:spcPct val="0"/>
            </a:spcBef>
            <a:spcAft>
              <a:spcPct val="35000"/>
            </a:spcAft>
          </a:pPr>
          <a:r>
            <a:rPr lang="ru-RU" sz="1050" kern="1200" dirty="0" smtClean="0"/>
            <a:t>Публичный партнер</a:t>
          </a:r>
          <a:endParaRPr lang="ru-RU" sz="1050" kern="1200" dirty="0"/>
        </a:p>
      </dsp:txBody>
      <dsp:txXfrm>
        <a:off x="6143664" y="0"/>
        <a:ext cx="1353133" cy="489600"/>
      </dsp:txXfrm>
    </dsp:sp>
    <dsp:sp modelId="{A1508B24-3E11-461C-8402-4963E764B13D}">
      <dsp:nvSpPr>
        <dsp:cNvPr id="0" name=""/>
        <dsp:cNvSpPr/>
      </dsp:nvSpPr>
      <dsp:spPr>
        <a:xfrm>
          <a:off x="6286540" y="500066"/>
          <a:ext cx="1353133" cy="10404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66725">
            <a:lnSpc>
              <a:spcPct val="90000"/>
            </a:lnSpc>
            <a:spcBef>
              <a:spcPct val="0"/>
            </a:spcBef>
            <a:spcAft>
              <a:spcPct val="15000"/>
            </a:spcAft>
            <a:buChar char="••"/>
          </a:pPr>
          <a:r>
            <a:rPr lang="ru-RU" sz="1050" kern="1200" dirty="0" smtClean="0"/>
            <a:t>Контроль и мониторинг хода реализации проекта</a:t>
          </a:r>
          <a:endParaRPr lang="ru-RU" sz="1050" kern="1200" dirty="0"/>
        </a:p>
      </dsp:txBody>
      <dsp:txXfrm>
        <a:off x="6317012" y="530538"/>
        <a:ext cx="1292189" cy="9794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8673B-BD53-4A83-96DB-1E4AE51F6D6B}">
      <dsp:nvSpPr>
        <dsp:cNvPr id="0" name=""/>
        <dsp:cNvSpPr/>
      </dsp:nvSpPr>
      <dsp:spPr>
        <a:xfrm>
          <a:off x="0" y="3435614"/>
          <a:ext cx="6596066" cy="112764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ru-RU" sz="1900" kern="1200" dirty="0" smtClean="0"/>
            <a:t>3.    Принятие решения о реализации проекта МЧП. </a:t>
          </a:r>
          <a:endParaRPr lang="ru-RU" sz="1900" kern="1200" dirty="0"/>
        </a:p>
      </dsp:txBody>
      <dsp:txXfrm>
        <a:off x="0" y="3435614"/>
        <a:ext cx="6596066" cy="1127645"/>
      </dsp:txXfrm>
    </dsp:sp>
    <dsp:sp modelId="{C6F9A459-A0F9-4228-B862-CED8550F2AB1}">
      <dsp:nvSpPr>
        <dsp:cNvPr id="0" name=""/>
        <dsp:cNvSpPr/>
      </dsp:nvSpPr>
      <dsp:spPr>
        <a:xfrm rot="10800000">
          <a:off x="0" y="1718210"/>
          <a:ext cx="6596066" cy="1734318"/>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ru-RU" sz="1900" kern="1200" dirty="0" smtClean="0"/>
            <a:t>2.     Рассмотрение предложения о реализации проекта  МЧП уполномоченным органом в целях оценки эффективности проекта и определения его сравнительного преимущества</a:t>
          </a:r>
          <a:endParaRPr lang="ru-RU" sz="1900" kern="1200" dirty="0"/>
        </a:p>
      </dsp:txBody>
      <dsp:txXfrm rot="10800000">
        <a:off x="0" y="1718210"/>
        <a:ext cx="6596066" cy="1126908"/>
      </dsp:txXfrm>
    </dsp:sp>
    <dsp:sp modelId="{C27DCCA3-FABE-4FA3-A5F7-104C11F4F833}">
      <dsp:nvSpPr>
        <dsp:cNvPr id="0" name=""/>
        <dsp:cNvSpPr/>
      </dsp:nvSpPr>
      <dsp:spPr>
        <a:xfrm rot="10800000">
          <a:off x="0" y="806"/>
          <a:ext cx="6596066" cy="1734318"/>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ru-RU" sz="1900" kern="1200" dirty="0" smtClean="0"/>
            <a:t>1.Рассмотрение предложения о реализации проекта публичным партнером. </a:t>
          </a:r>
          <a:r>
            <a:rPr lang="ru-RU" sz="1900" kern="1200" dirty="0" smtClean="0">
              <a:solidFill>
                <a:srgbClr val="FF0000"/>
              </a:solidFill>
            </a:rPr>
            <a:t>Форма предложения утверждена Постановлением Правительства РФ от 19.12.2015  № 1386</a:t>
          </a:r>
          <a:endParaRPr lang="ru-RU" sz="1900" kern="1200" dirty="0">
            <a:solidFill>
              <a:srgbClr val="FF0000"/>
            </a:solidFill>
          </a:endParaRPr>
        </a:p>
      </dsp:txBody>
      <dsp:txXfrm rot="10800000">
        <a:off x="0" y="806"/>
        <a:ext cx="6596066" cy="112690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B106E36-FD25-4E2D-B0AA-010F637433A0}" type="datetimeFigureOut">
              <a:rPr lang="ru-RU" smtClean="0"/>
              <a:pPr/>
              <a:t>21.04.2025</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21.04.2025</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5B106E36-FD25-4E2D-B0AA-010F637433A0}" type="datetimeFigureOut">
              <a:rPr lang="ru-RU" smtClean="0"/>
              <a:pPr/>
              <a:t>21.04.2025</a:t>
            </a:fld>
            <a:endParaRPr lang="ru-RU"/>
          </a:p>
        </p:txBody>
      </p:sp>
      <p:sp>
        <p:nvSpPr>
          <p:cNvPr id="10" name="Номер слайда 9"/>
          <p:cNvSpPr>
            <a:spLocks noGrp="1"/>
          </p:cNvSpPr>
          <p:nvPr>
            <p:ph type="sldNum" sz="quarter" idx="16"/>
          </p:nvPr>
        </p:nvSpPr>
        <p:spPr/>
        <p:txBody>
          <a:bodyPr rtlCol="0"/>
          <a:lstStyle/>
          <a:p>
            <a:fld id="{725C68B6-61C2-468F-89AB-4B9F7531AA68}"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5B106E36-FD25-4E2D-B0AA-010F637433A0}" type="datetimeFigureOut">
              <a:rPr lang="ru-RU" smtClean="0"/>
              <a:pPr/>
              <a:t>21.04.2025</a:t>
            </a:fld>
            <a:endParaRPr lang="ru-RU"/>
          </a:p>
        </p:txBody>
      </p:sp>
      <p:sp>
        <p:nvSpPr>
          <p:cNvPr id="12" name="Номер слайда 11"/>
          <p:cNvSpPr>
            <a:spLocks noGrp="1"/>
          </p:cNvSpPr>
          <p:nvPr>
            <p:ph type="sldNum" sz="quarter" idx="16"/>
          </p:nvPr>
        </p:nvSpPr>
        <p:spPr/>
        <p:txBody>
          <a:bodyPr rtlCol="0"/>
          <a:lstStyle/>
          <a:p>
            <a:fld id="{725C68B6-61C2-468F-89AB-4B9F7531AA68}"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21.04.2025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21.04.2025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5B106E36-FD25-4E2D-B0AA-010F637433A0}" type="datetimeFigureOut">
              <a:rPr lang="ru-RU" smtClean="0"/>
              <a:pPr/>
              <a:t>21.04.2025</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5B106E36-FD25-4E2D-B0AA-010F637433A0}" type="datetimeFigureOut">
              <a:rPr lang="ru-RU" smtClean="0"/>
              <a:pPr/>
              <a:t>21.04.2025</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B106E36-FD25-4E2D-B0AA-010F637433A0}" type="datetimeFigureOut">
              <a:rPr lang="ru-RU" smtClean="0"/>
              <a:pPr/>
              <a:t>21.04.2025</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consultantplus://offline/ref=EFDC398FF7E79654BBB5E17663E725D534B59FC9B7DE89024E3AE1799C68351F92CDA1FC4A79266CA1D1B411D2CA6B79F7CDD829D93D8977A5vCL" TargetMode="External"/><Relationship Id="rId2" Type="http://schemas.openxmlformats.org/officeDocument/2006/relationships/hyperlink" Target="consultantplus://offline/ref=FC1D8921C14A81A45AB048E40655BC1077F551EA61412945397EA1A8192A774C0087C2C93F45C2E0420EA6995BC72A621E24BB8D3CE3F962l5w3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consultantplus://offline/ref=88409077A636E770C44B252F18AA625A183FD8288F2F0EDB236D90BC43B1003D9AF921043BE950176D91863B8901C84CB89F848355A124F2W3WD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consultantplus://offline/ref=88409077A636E770C44B252F18AA625A1E35DD2B8B2C0EDB236D90BC43B1003D9AF921043BE950116D91863B8901C84CB89F848355A124F2W3WD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consultantplus://offline/ref=ED7EFB1EC9B6B26E097C800CD3CBF81A585CB72266422B5AF789484D61A4A2A630BFF3D694D540DF54D8A5E06AF07ED2961AB51AA43792DAK4TC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consultantplus://offline/ref=3BC5E9B939A18CDADA9D305CDB107CFF2934C007D3529644A615B89676608EAC47A8F34236DF8851DB675CF6ADA978C23484362661C3E720n2B8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85984" y="4000504"/>
            <a:ext cx="6477000" cy="1828800"/>
          </a:xfrm>
        </p:spPr>
        <p:txBody>
          <a:bodyPr/>
          <a:lstStyle/>
          <a:p>
            <a:r>
              <a:rPr lang="ru-RU" b="1" dirty="0" err="1" smtClean="0"/>
              <a:t>Муниципально-частное</a:t>
            </a:r>
            <a:r>
              <a:rPr lang="ru-RU" b="1" dirty="0" smtClean="0"/>
              <a:t> партнерство</a:t>
            </a:r>
            <a:endParaRPr lang="ru-RU" dirty="0"/>
          </a:p>
        </p:txBody>
      </p:sp>
      <p:sp>
        <p:nvSpPr>
          <p:cNvPr id="3" name="Подзаголовок 2"/>
          <p:cNvSpPr>
            <a:spLocks noGrp="1"/>
          </p:cNvSpPr>
          <p:nvPr>
            <p:ph type="subTitle" idx="1"/>
          </p:nvPr>
        </p:nvSpPr>
        <p:spPr/>
        <p:txBody>
          <a:bodyPr/>
          <a:lstStyle/>
          <a:p>
            <a:r>
              <a:rPr lang="ru-RU" dirty="0" smtClean="0"/>
              <a:t>Горноуральский городской округ</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t>Нормативно-правовое регулирование</a:t>
            </a:r>
            <a:endParaRPr lang="ru-RU" sz="3200" b="1" dirty="0"/>
          </a:p>
        </p:txBody>
      </p:sp>
      <p:sp>
        <p:nvSpPr>
          <p:cNvPr id="3" name="Содержимое 2"/>
          <p:cNvSpPr>
            <a:spLocks noGrp="1"/>
          </p:cNvSpPr>
          <p:nvPr>
            <p:ph sz="quarter" idx="1"/>
          </p:nvPr>
        </p:nvSpPr>
        <p:spPr>
          <a:xfrm>
            <a:off x="612648" y="1428736"/>
            <a:ext cx="8153400" cy="5024600"/>
          </a:xfrm>
        </p:spPr>
        <p:txBody>
          <a:bodyPr>
            <a:noAutofit/>
          </a:bodyPr>
          <a:lstStyle/>
          <a:p>
            <a:pPr>
              <a:buNone/>
            </a:pPr>
            <a:r>
              <a:rPr lang="ru-RU" sz="1200" dirty="0" smtClean="0"/>
              <a:t>Федеральный уровень</a:t>
            </a:r>
          </a:p>
          <a:p>
            <a:r>
              <a:rPr lang="ru-RU" sz="1200" dirty="0" smtClean="0"/>
              <a:t>Федеральный закон от 21.07.2005 N 115-ФЗ </a:t>
            </a:r>
            <a:r>
              <a:rPr lang="ru-RU" sz="1200" dirty="0" smtClean="0"/>
              <a:t>«</a:t>
            </a:r>
            <a:r>
              <a:rPr lang="ru-RU" sz="1200" dirty="0" smtClean="0"/>
              <a:t>О концессионных соглашениях»</a:t>
            </a:r>
          </a:p>
          <a:p>
            <a:r>
              <a:rPr lang="ru-RU" sz="1200" dirty="0" smtClean="0"/>
              <a:t>Федеральный закон от 13.07.2015 № 224-ФЗ </a:t>
            </a:r>
            <a:r>
              <a:rPr lang="ru-RU" sz="1200" dirty="0" smtClean="0"/>
              <a:t>«</a:t>
            </a:r>
            <a:r>
              <a:rPr lang="ru-RU" sz="1200" dirty="0" smtClean="0"/>
              <a:t>О государственно-частном партнерстве, </a:t>
            </a:r>
            <a:r>
              <a:rPr lang="ru-RU" sz="1200" dirty="0" err="1" smtClean="0"/>
              <a:t>муниципально</a:t>
            </a:r>
            <a:r>
              <a:rPr lang="ru-RU" sz="1200" dirty="0" smtClean="0"/>
              <a:t>-частном партнерстве в Российской Федерации и внесении изменений в отдельные законодательные акты Российской Федерации»</a:t>
            </a:r>
          </a:p>
          <a:p>
            <a:r>
              <a:rPr lang="ru-RU" sz="1200" dirty="0" smtClean="0"/>
              <a:t>Постановление Правительства РФ от 19.12.2015 N 1386 </a:t>
            </a:r>
            <a:r>
              <a:rPr lang="ru-RU" sz="1200" dirty="0" smtClean="0"/>
              <a:t>«Об </a:t>
            </a:r>
            <a:r>
              <a:rPr lang="ru-RU" sz="1200" dirty="0" smtClean="0"/>
              <a:t>утверждении формы предложения о реализации проекта государственно-частного партнерства или проекта </a:t>
            </a:r>
            <a:r>
              <a:rPr lang="ru-RU" sz="1200" dirty="0" err="1" smtClean="0"/>
              <a:t>муниципально</a:t>
            </a:r>
            <a:r>
              <a:rPr lang="ru-RU" sz="1200" dirty="0" smtClean="0"/>
              <a:t>-частного партнерства, а также требований к сведениям, содержащимся в предложении о реализации проекта государственно-частного партнерства или проекта </a:t>
            </a:r>
            <a:r>
              <a:rPr lang="ru-RU" sz="1200" dirty="0" err="1" smtClean="0"/>
              <a:t>муниципально</a:t>
            </a:r>
            <a:r>
              <a:rPr lang="ru-RU" sz="1200" dirty="0" smtClean="0"/>
              <a:t>-частного </a:t>
            </a:r>
            <a:r>
              <a:rPr lang="ru-RU" sz="1200" dirty="0" smtClean="0"/>
              <a:t>партнерства»</a:t>
            </a:r>
            <a:endParaRPr lang="ru-RU" sz="1200" dirty="0" smtClean="0"/>
          </a:p>
          <a:p>
            <a:r>
              <a:rPr lang="ru-RU" sz="1200" dirty="0"/>
              <a:t>Приказ Минэкономразвития России от 02.02.2021 № 40 «Об утверждении Порядка мониторинга реализации соглашений о государственно-частном партнерстве, соглашений о </a:t>
            </a:r>
            <a:r>
              <a:rPr lang="ru-RU" sz="1200" dirty="0" err="1"/>
              <a:t>муниципально</a:t>
            </a:r>
            <a:r>
              <a:rPr lang="ru-RU" sz="1200" dirty="0"/>
              <a:t>-частном партнерстве»</a:t>
            </a:r>
          </a:p>
          <a:p>
            <a:pPr>
              <a:buNone/>
            </a:pPr>
            <a:r>
              <a:rPr lang="ru-RU" sz="1200" dirty="0" smtClean="0"/>
              <a:t>Региональный уровень</a:t>
            </a:r>
          </a:p>
          <a:p>
            <a:r>
              <a:rPr lang="ru-RU" sz="1200" dirty="0" smtClean="0"/>
              <a:t>Закон Свердловской области от 21.12.2015 № 157-ОЗ «Об участии Свердловской области в государственно-частном партнерстве»</a:t>
            </a:r>
          </a:p>
          <a:p>
            <a:r>
              <a:rPr lang="ru-RU" sz="1200" dirty="0" smtClean="0"/>
              <a:t>Постановление Правительства Свердловской области от 15.07.2015 N 587-ПП </a:t>
            </a:r>
            <a:r>
              <a:rPr lang="ru-RU" sz="1200" dirty="0" smtClean="0"/>
              <a:t>«</a:t>
            </a:r>
            <a:r>
              <a:rPr lang="ru-RU" sz="1200" dirty="0" smtClean="0"/>
              <a:t>Об утверждении Порядка принятия Правительством Свердловской области решений о заключении концессионных соглашений, соглашений о государственно-частном партнерстве от имени Свердловской области на срок, превышающий срок действия утвержденных лимитов бюджетных обязательств»</a:t>
            </a:r>
          </a:p>
          <a:p>
            <a:pPr>
              <a:buNone/>
            </a:pPr>
            <a:r>
              <a:rPr lang="ru-RU" sz="1200" dirty="0" smtClean="0"/>
              <a:t>Муниципальный уровень</a:t>
            </a:r>
          </a:p>
          <a:p>
            <a:r>
              <a:rPr lang="ru-RU" sz="1200" dirty="0" smtClean="0"/>
              <a:t>Постановление администрации Горноуральского городского округа </a:t>
            </a:r>
            <a:r>
              <a:rPr lang="ru-RU" sz="1200" dirty="0" smtClean="0"/>
              <a:t>от </a:t>
            </a:r>
            <a:r>
              <a:rPr lang="ru-RU" sz="1200" dirty="0" smtClean="0"/>
              <a:t>13.02.2018 № 265 «Об утверждении Порядка заключения соглашения о </a:t>
            </a:r>
            <a:r>
              <a:rPr lang="ru-RU" sz="1200" dirty="0" err="1" smtClean="0"/>
              <a:t>муниципально</a:t>
            </a:r>
            <a:r>
              <a:rPr lang="ru-RU" sz="1200" dirty="0" smtClean="0"/>
              <a:t>-частном  партнерстве на территории Горноуральского городского округа</a:t>
            </a:r>
            <a:r>
              <a:rPr lang="ru-RU" sz="1200" dirty="0" smtClean="0"/>
              <a:t>»</a:t>
            </a:r>
            <a:endParaRPr lang="ru-RU" sz="12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Основные понятия</a:t>
            </a:r>
            <a:endParaRPr lang="ru-RU" b="1" dirty="0"/>
          </a:p>
        </p:txBody>
      </p:sp>
      <p:sp>
        <p:nvSpPr>
          <p:cNvPr id="3" name="Содержимое 2"/>
          <p:cNvSpPr>
            <a:spLocks noGrp="1"/>
          </p:cNvSpPr>
          <p:nvPr>
            <p:ph sz="quarter" idx="1"/>
          </p:nvPr>
        </p:nvSpPr>
        <p:spPr/>
        <p:txBody>
          <a:bodyPr>
            <a:normAutofit fontScale="77500" lnSpcReduction="20000"/>
          </a:bodyPr>
          <a:lstStyle/>
          <a:p>
            <a:r>
              <a:rPr lang="ru-RU" b="1" dirty="0" err="1" smtClean="0"/>
              <a:t>Муниципально-частное</a:t>
            </a:r>
            <a:r>
              <a:rPr lang="ru-RU" b="1" dirty="0" smtClean="0"/>
              <a:t> партнерство </a:t>
            </a:r>
            <a:r>
              <a:rPr lang="ru-RU" dirty="0" smtClean="0"/>
              <a:t>- юридически оформленное на определенный срок и основанное на объединении ресурсов, распределении рисков сотрудничество публичного партнера, с одной стороны, и частного партнера, с другой стороны, которое осуществляется на основании соглашения о МЧП, заключенных в соответствии с Федеральным законом от 13.07.2015 № 224-ФЗ в целях привлечения в экономику частных инвестиций, обеспечения органами местного самоуправления доступности товаров, работ, услуг и повышения их качества;</a:t>
            </a:r>
          </a:p>
          <a:p>
            <a:r>
              <a:rPr lang="ru-RU" b="1" dirty="0" smtClean="0"/>
              <a:t>Соглашение о МЧП </a:t>
            </a:r>
            <a:r>
              <a:rPr lang="ru-RU" dirty="0" smtClean="0"/>
              <a:t>- гражданско-правовой договор между публичным партнером и частным партнером, заключенный на срок не менее чем три года в порядке и на условиях, которые установлены Федеральным законом от 13.07.2015 № 224-ФЗ;</a:t>
            </a:r>
          </a:p>
          <a:p>
            <a:endParaRPr lang="ru-RU" dirty="0" smtClean="0"/>
          </a:p>
          <a:p>
            <a:endParaRPr lang="ru-RU" dirty="0" smtClean="0">
              <a:hlinkClick r:id="rId2"/>
            </a:endParaRPr>
          </a:p>
          <a:p>
            <a:endParaRPr lang="ru-RU" dirty="0" smtClean="0">
              <a:hlinkClick r:id="rId3"/>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428868"/>
            <a:ext cx="8786874" cy="4214842"/>
          </a:xfrm>
          <a:prstGeom prst="rect">
            <a:avLst/>
          </a:prstGeom>
          <a:solidFill>
            <a:schemeClr val="accent4">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dirty="0" smtClean="0"/>
              <a:t>Стороны соглашения о МЧП</a:t>
            </a:r>
            <a:endParaRPr lang="ru-RU" dirty="0"/>
          </a:p>
        </p:txBody>
      </p:sp>
      <p:sp>
        <p:nvSpPr>
          <p:cNvPr id="3" name="Содержимое 2"/>
          <p:cNvSpPr>
            <a:spLocks noGrp="1"/>
          </p:cNvSpPr>
          <p:nvPr>
            <p:ph sz="quarter" idx="1"/>
          </p:nvPr>
        </p:nvSpPr>
        <p:spPr>
          <a:xfrm>
            <a:off x="357126" y="1571588"/>
            <a:ext cx="8786874" cy="5286412"/>
          </a:xfrm>
        </p:spPr>
        <p:txBody>
          <a:bodyPr>
            <a:normAutofit fontScale="62500" lnSpcReduction="20000"/>
          </a:bodyPr>
          <a:lstStyle/>
          <a:p>
            <a:r>
              <a:rPr lang="ru-RU" sz="3200" b="1" dirty="0" smtClean="0"/>
              <a:t>публичный партнер </a:t>
            </a:r>
            <a:r>
              <a:rPr lang="ru-RU" dirty="0" smtClean="0"/>
              <a:t>– муниципальное образование;</a:t>
            </a:r>
          </a:p>
          <a:p>
            <a:r>
              <a:rPr lang="ru-RU" sz="3200" b="1" dirty="0" smtClean="0"/>
              <a:t>частный партнер </a:t>
            </a:r>
            <a:r>
              <a:rPr lang="ru-RU" dirty="0" smtClean="0"/>
              <a:t>- российское юридическое лицо, с которым в соответствии с Федеральным законом от 13.07.2015 № 224-ФЗ заключено соглашение;</a:t>
            </a:r>
          </a:p>
          <a:p>
            <a:r>
              <a:rPr lang="ru-RU" b="1" dirty="0" smtClean="0">
                <a:solidFill>
                  <a:srgbClr val="FF0000"/>
                </a:solidFill>
              </a:rPr>
              <a:t>НЕ могут являться </a:t>
            </a:r>
            <a:r>
              <a:rPr lang="ru-RU" sz="3600" b="1" dirty="0" smtClean="0">
                <a:solidFill>
                  <a:srgbClr val="FF0000"/>
                </a:solidFill>
              </a:rPr>
              <a:t>частными партнерами</a:t>
            </a:r>
            <a:r>
              <a:rPr lang="ru-RU" b="1" dirty="0" smtClean="0">
                <a:solidFill>
                  <a:srgbClr val="FF0000"/>
                </a:solidFill>
              </a:rPr>
              <a:t>, а также участвовать на стороне частного партнера следующие юридические лица:</a:t>
            </a:r>
          </a:p>
          <a:p>
            <a:pPr>
              <a:buNone/>
            </a:pPr>
            <a:r>
              <a:rPr lang="ru-RU" dirty="0" smtClean="0"/>
              <a:t>1) государственные и муниципальные унитарные предприятия;</a:t>
            </a:r>
          </a:p>
          <a:p>
            <a:pPr>
              <a:buNone/>
            </a:pPr>
            <a:r>
              <a:rPr lang="ru-RU" dirty="0" smtClean="0"/>
              <a:t>2) государственные и муниципальные учреждения;</a:t>
            </a:r>
          </a:p>
          <a:p>
            <a:pPr>
              <a:buNone/>
            </a:pPr>
            <a:r>
              <a:rPr lang="ru-RU" dirty="0" smtClean="0"/>
              <a:t>3) публично-правовые компании и иные создаваемые РФ на основании федеральных законов юридические лица;</a:t>
            </a:r>
          </a:p>
          <a:p>
            <a:pPr>
              <a:buNone/>
            </a:pPr>
            <a:r>
              <a:rPr lang="ru-RU" dirty="0" smtClean="0"/>
              <a:t>4) хозяйственные товарищества и общества, хозяйственные партнерства, находящиеся под контролем РФ, субъекта РФ или муниципального образования;</a:t>
            </a:r>
          </a:p>
          <a:p>
            <a:pPr>
              <a:buNone/>
            </a:pPr>
            <a:r>
              <a:rPr lang="ru-RU" dirty="0" smtClean="0"/>
              <a:t>5) дочерние хозяйственные общества, находящиеся под контролем указанных в пунктах 1 - 4 настоящей части организаций;</a:t>
            </a:r>
          </a:p>
          <a:p>
            <a:pPr>
              <a:buNone/>
            </a:pPr>
            <a:r>
              <a:rPr lang="ru-RU" dirty="0" smtClean="0"/>
              <a:t>6) некоммерческие организации, созданные РФ, субъектами РФ, муниципальными образованиями в форме фондов;</a:t>
            </a:r>
          </a:p>
          <a:p>
            <a:pPr>
              <a:buNone/>
            </a:pPr>
            <a:r>
              <a:rPr lang="ru-RU" dirty="0" smtClean="0"/>
              <a:t>7) некоммерческие организации, созданные указанными в пунктах 1 - 6 настоящей части организациями в форме фондов.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t>Обязательные элементы соглашений МЧП</a:t>
            </a:r>
            <a:endParaRPr lang="ru-RU" dirty="0"/>
          </a:p>
        </p:txBody>
      </p:sp>
      <p:sp>
        <p:nvSpPr>
          <p:cNvPr id="3" name="Содержимое 2"/>
          <p:cNvSpPr>
            <a:spLocks noGrp="1"/>
          </p:cNvSpPr>
          <p:nvPr>
            <p:ph sz="quarter" idx="1"/>
          </p:nvPr>
        </p:nvSpPr>
        <p:spPr/>
        <p:txBody>
          <a:bodyPr>
            <a:normAutofit fontScale="92500" lnSpcReduction="20000"/>
          </a:bodyPr>
          <a:lstStyle/>
          <a:p>
            <a:r>
              <a:rPr lang="ru-RU" dirty="0" smtClean="0"/>
              <a:t>1) строительство и (или) реконструкция объекта соглашения частным партнером;</a:t>
            </a:r>
          </a:p>
          <a:p>
            <a:r>
              <a:rPr lang="ru-RU" dirty="0" smtClean="0"/>
              <a:t>2) осуществление частным партнером полного или частичного финансирования создания объекта соглашения;</a:t>
            </a:r>
          </a:p>
          <a:p>
            <a:r>
              <a:rPr lang="ru-RU" dirty="0" smtClean="0"/>
              <a:t>3) осуществление частным партнером эксплуатации и (или) технического обслуживания объекта соглашения;</a:t>
            </a:r>
          </a:p>
          <a:p>
            <a:r>
              <a:rPr lang="ru-RU" dirty="0" smtClean="0"/>
              <a:t>4) возникновение у частного партнера права собственности на объект соглашения при условии обременения объекта соглашения в соответствии с настоящим Федеральным законом.</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Объекты соглашения</a:t>
            </a:r>
          </a:p>
        </p:txBody>
      </p:sp>
      <p:sp>
        <p:nvSpPr>
          <p:cNvPr id="3" name="Содержимое 2"/>
          <p:cNvSpPr>
            <a:spLocks noGrp="1"/>
          </p:cNvSpPr>
          <p:nvPr>
            <p:ph sz="quarter" idx="1"/>
          </p:nvPr>
        </p:nvSpPr>
        <p:spPr>
          <a:xfrm>
            <a:off x="357158" y="1600200"/>
            <a:ext cx="8643998" cy="4495800"/>
          </a:xfrm>
        </p:spPr>
        <p:txBody>
          <a:bodyPr>
            <a:noAutofit/>
          </a:bodyPr>
          <a:lstStyle/>
          <a:p>
            <a:r>
              <a:rPr lang="ru-RU" sz="1300" dirty="0" smtClean="0"/>
              <a:t>1) частные автомобильные дороги или участки дорог, мосты, защитные дорожные сооружения, искусственные дорожные сооружения, объекты дорожного сервиса;</a:t>
            </a:r>
            <a:endParaRPr lang="ru-RU" sz="1300" dirty="0" smtClean="0">
              <a:hlinkClick r:id="rId2"/>
            </a:endParaRPr>
          </a:p>
          <a:p>
            <a:r>
              <a:rPr lang="ru-RU" sz="1300" dirty="0" smtClean="0"/>
              <a:t>2) объекты транспортной инфраструктуры и технологически связанные с ними транспортные средства, обеспечивающие деятельность, связанную с перевозками пассажиров транспортом общего пользования;</a:t>
            </a:r>
          </a:p>
          <a:p>
            <a:r>
              <a:rPr lang="ru-RU" sz="1300" dirty="0" smtClean="0"/>
              <a:t>3) объекты железнодорожного транспорта;</a:t>
            </a:r>
          </a:p>
          <a:p>
            <a:r>
              <a:rPr lang="ru-RU" sz="1300" dirty="0" smtClean="0"/>
              <a:t>4) объекты трубопроводного транспорта;</a:t>
            </a:r>
          </a:p>
          <a:p>
            <a:r>
              <a:rPr lang="ru-RU" sz="1300" dirty="0" smtClean="0"/>
              <a:t>5) морские порты, речные порты, специализированные порты, объекты их инфраструктур;</a:t>
            </a:r>
          </a:p>
          <a:p>
            <a:r>
              <a:rPr lang="ru-RU" sz="1300" dirty="0" smtClean="0"/>
              <a:t>6) морские суда и речные суда, суда смешанного (река - море) плавания;</a:t>
            </a:r>
          </a:p>
          <a:p>
            <a:r>
              <a:rPr lang="ru-RU" sz="1300" dirty="0" smtClean="0"/>
              <a:t>7) воздушные суда, аэродромы, аэропорты, технические средства и другие предназначенные для обеспечения полетов воздушных судов средства;</a:t>
            </a:r>
          </a:p>
          <a:p>
            <a:r>
              <a:rPr lang="ru-RU" sz="1300" dirty="0" smtClean="0"/>
              <a:t>8) объекты по производству, передаче и распределению электрической энергии;</a:t>
            </a:r>
          </a:p>
          <a:p>
            <a:r>
              <a:rPr lang="ru-RU" sz="1300" dirty="0" smtClean="0"/>
              <a:t>9) гидротехнические сооружения, стационарные и (или) плавучие платформы, искусственные острова;</a:t>
            </a:r>
          </a:p>
          <a:p>
            <a:r>
              <a:rPr lang="ru-RU" sz="1300" dirty="0" smtClean="0"/>
              <a:t>10) подводные и подземные технические сооружения, переходы, сооружения связи, линии связи и коммуникации, иные линейные объекты связи и коммуникации;</a:t>
            </a:r>
          </a:p>
          <a:p>
            <a:r>
              <a:rPr lang="ru-RU" sz="1300" dirty="0" smtClean="0"/>
              <a:t>11) объекты здравоохранения, в том числе объекты, предназначенные для санаторно-курортного лечения и иной деятельности в сфере здравоохранения;</a:t>
            </a:r>
          </a:p>
          <a:p>
            <a:r>
              <a:rPr lang="ru-RU" sz="1300" dirty="0" smtClean="0"/>
              <a:t>12) объекты образования, культуры, спорта, объекты, используемые для организации отдыха граждан и туризма, иные объекты социального обслуживания населения;</a:t>
            </a:r>
          </a:p>
          <a:p>
            <a:endParaRPr lang="ru-RU"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Объекты соглашения</a:t>
            </a:r>
            <a:endParaRPr lang="ru-RU" dirty="0"/>
          </a:p>
        </p:txBody>
      </p:sp>
      <p:sp>
        <p:nvSpPr>
          <p:cNvPr id="3" name="Содержимое 2"/>
          <p:cNvSpPr>
            <a:spLocks noGrp="1"/>
          </p:cNvSpPr>
          <p:nvPr>
            <p:ph sz="quarter" idx="1"/>
          </p:nvPr>
        </p:nvSpPr>
        <p:spPr>
          <a:xfrm>
            <a:off x="214282" y="1600200"/>
            <a:ext cx="8715436" cy="4900634"/>
          </a:xfrm>
        </p:spPr>
        <p:txBody>
          <a:bodyPr>
            <a:normAutofit fontScale="25000" lnSpcReduction="20000"/>
          </a:bodyPr>
          <a:lstStyle/>
          <a:p>
            <a:r>
              <a:rPr lang="ru-RU" sz="5600" dirty="0" smtClean="0"/>
              <a:t>13) объекты, на которых осуществляются обработка, утилизация, обезвреживание, размещение твердых коммунальных отходов, сбор, использование, обезвреживание, размещение, хранение, транспортировка, учет и утилизация медицинских отходов;</a:t>
            </a:r>
          </a:p>
          <a:p>
            <a:r>
              <a:rPr lang="ru-RU" sz="5600" dirty="0" smtClean="0"/>
              <a:t>14) объекты благоустройства территорий, в том числе для их освещения;</a:t>
            </a:r>
          </a:p>
          <a:p>
            <a:r>
              <a:rPr lang="ru-RU" sz="5600" dirty="0" smtClean="0"/>
              <a:t>15) мелиоративные системы и объекты их инженерной инфраструктуры, за исключением государственных мелиоративных систем;</a:t>
            </a:r>
          </a:p>
          <a:p>
            <a:r>
              <a:rPr lang="ru-RU" sz="5600" dirty="0" smtClean="0"/>
              <a:t>16) объекты производства, первичной и (или) последующей (промышленной) переработки, хранения сельскохозяйственной продукции;</a:t>
            </a:r>
            <a:endParaRPr lang="ru-RU" sz="5600" dirty="0" smtClean="0">
              <a:hlinkClick r:id="rId2"/>
            </a:endParaRPr>
          </a:p>
          <a:p>
            <a:r>
              <a:rPr lang="ru-RU" sz="5600" dirty="0" smtClean="0"/>
              <a:t>17) объекты охотничьей инфраструктуры;</a:t>
            </a:r>
          </a:p>
          <a:p>
            <a:r>
              <a:rPr lang="ru-RU" sz="5600" dirty="0" smtClean="0"/>
              <a:t>18) имущественные комплексы, предназначенные для производства промышленной продукции и (или) осуществления иной деятельности в сфере промышленности;</a:t>
            </a:r>
          </a:p>
          <a:p>
            <a:r>
              <a:rPr lang="ru-RU" sz="5600" dirty="0" smtClean="0"/>
              <a:t>19) программы для ЭВМ, базы данных, информационные системы, либо объекты информационных технологий и имущество, технологически связанное с одним или несколькими такими объектами и предназначенное для обеспечения их функционирования или осуществления иной деятельности, предусмотренной соглашением;</a:t>
            </a:r>
          </a:p>
          <a:p>
            <a:r>
              <a:rPr lang="ru-RU" sz="5600" dirty="0" smtClean="0"/>
              <a:t>20) совокупность зданий, частей зданий или помещений, объединенных единым назначением с движимым имуществом, технологически связанным с объектами информационных технологий, и предназначенных для автоматизации с использованием программ для ЭВМ и баз данных процессов формирования, хранения, обработки, приема, передачи, доставки информации, обеспечения доступа к ней, ее представления и распространения (центры обработки данных);</a:t>
            </a:r>
          </a:p>
          <a:p>
            <a:r>
              <a:rPr lang="ru-RU" sz="5600" dirty="0" smtClean="0"/>
              <a:t>21) объекты специализированных организаций для оказания помощи лицам, находящимся в состоянии алкогольного, наркотического или иного токсического опьянения;</a:t>
            </a:r>
          </a:p>
          <a:p>
            <a:r>
              <a:rPr lang="ru-RU" sz="5600" dirty="0" smtClean="0"/>
              <a:t>22) объекты, предназначенные для размещения приютов для животных.</a:t>
            </a:r>
          </a:p>
          <a:p>
            <a:endParaRPr lang="ru-RU"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642910" y="1571612"/>
            <a:ext cx="8286808" cy="8572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p:txBody>
          <a:bodyPr>
            <a:normAutofit fontScale="90000"/>
          </a:bodyPr>
          <a:lstStyle/>
          <a:p>
            <a:r>
              <a:rPr lang="ru-RU" sz="3600" b="1" dirty="0" smtClean="0"/>
              <a:t>Полномочия муниципальных образований в сфере МЧП</a:t>
            </a:r>
            <a:endParaRPr lang="ru-RU" dirty="0"/>
          </a:p>
        </p:txBody>
      </p:sp>
      <p:sp>
        <p:nvSpPr>
          <p:cNvPr id="3" name="Содержимое 2"/>
          <p:cNvSpPr>
            <a:spLocks noGrp="1"/>
          </p:cNvSpPr>
          <p:nvPr>
            <p:ph sz="quarter" idx="1"/>
          </p:nvPr>
        </p:nvSpPr>
        <p:spPr>
          <a:xfrm>
            <a:off x="714348" y="1643050"/>
            <a:ext cx="8429652" cy="4495800"/>
          </a:xfrm>
        </p:spPr>
        <p:txBody>
          <a:bodyPr>
            <a:normAutofit fontScale="55000" lnSpcReduction="20000"/>
          </a:bodyPr>
          <a:lstStyle/>
          <a:p>
            <a:pPr>
              <a:buNone/>
            </a:pPr>
            <a:r>
              <a:rPr lang="ru-RU" sz="3600" b="1" dirty="0" smtClean="0"/>
              <a:t>Основное полномочие муниципального уровня в сфере МЧП – </a:t>
            </a:r>
            <a:r>
              <a:rPr lang="ru-RU" sz="3600" dirty="0" smtClean="0"/>
              <a:t>принятие главой муниципального образования решения о реализации проекта МЧП</a:t>
            </a:r>
          </a:p>
          <a:p>
            <a:pPr marL="0" indent="0">
              <a:buNone/>
            </a:pPr>
            <a:r>
              <a:rPr lang="ru-RU" sz="3300" b="1" i="1" dirty="0" smtClean="0"/>
              <a:t>Глава муниципального образования определяет орган местного самоуправления, уполномоченный на осуществление следующих полномочий:</a:t>
            </a:r>
          </a:p>
          <a:p>
            <a:r>
              <a:rPr lang="ru-RU" sz="3300" dirty="0" smtClean="0"/>
              <a:t>1) обеспечение координации деятельности ОМС при реализации проекта МЧП;</a:t>
            </a:r>
          </a:p>
          <a:p>
            <a:r>
              <a:rPr lang="ru-RU" sz="3300" dirty="0" smtClean="0"/>
              <a:t>2) согласование публичному партнеру конкурсной документации для проведения конкурсов на право заключения соглашения о МЧП;</a:t>
            </a:r>
          </a:p>
          <a:p>
            <a:r>
              <a:rPr lang="ru-RU" sz="3300" dirty="0" smtClean="0"/>
              <a:t>3) осуществление мониторинга реализации соглашения о МЧП;</a:t>
            </a:r>
          </a:p>
          <a:p>
            <a:r>
              <a:rPr lang="ru-RU" sz="3300" dirty="0" smtClean="0"/>
              <a:t>4) содействие в защите прав и законных интересов публичных партнеров и частных партнеров в процессе реализации соглашения о МЧП;</a:t>
            </a:r>
          </a:p>
          <a:p>
            <a:r>
              <a:rPr lang="ru-RU" sz="3300" dirty="0" smtClean="0"/>
              <a:t>5) ведение реестра заключенных соглашений о МЧП;</a:t>
            </a:r>
          </a:p>
          <a:p>
            <a:r>
              <a:rPr lang="ru-RU" sz="3300" dirty="0" smtClean="0"/>
              <a:t>6) обеспечение открытости и доступности информации о соглашении о МЧП;</a:t>
            </a:r>
          </a:p>
          <a:p>
            <a:r>
              <a:rPr lang="ru-RU" sz="3300" dirty="0" smtClean="0"/>
              <a:t>7) представление в уполномоченный орган результатов мониторинга реализации соглашения о МЧП;</a:t>
            </a:r>
          </a:p>
          <a:p>
            <a:r>
              <a:rPr lang="ru-RU" sz="3300" dirty="0" smtClean="0"/>
              <a:t>8) осуществление иных полномочий</a:t>
            </a:r>
          </a:p>
        </p:txBody>
      </p:sp>
      <p:sp>
        <p:nvSpPr>
          <p:cNvPr id="5" name="Прямоугольник 4"/>
          <p:cNvSpPr/>
          <p:nvPr/>
        </p:nvSpPr>
        <p:spPr>
          <a:xfrm>
            <a:off x="4929190" y="5657671"/>
            <a:ext cx="4214810" cy="1200329"/>
          </a:xfrm>
          <a:prstGeom prst="rect">
            <a:avLst/>
          </a:prstGeom>
          <a:solidFill>
            <a:schemeClr val="accent1">
              <a:lumMod val="40000"/>
              <a:lumOff val="6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r>
              <a:rPr lang="ru-RU" i="1" dirty="0" smtClean="0"/>
              <a:t>Проведение оценки эффективности проекта МЧП проводит уполномоченный орган </a:t>
            </a:r>
            <a:r>
              <a:rPr lang="ru-RU" i="1" dirty="0" err="1" smtClean="0"/>
              <a:t>Горноуральского</a:t>
            </a:r>
            <a:r>
              <a:rPr lang="ru-RU" i="1" dirty="0" smtClean="0"/>
              <a:t> городского округа</a:t>
            </a:r>
            <a:endParaRPr lang="ru-RU"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Финансирование проектов</a:t>
            </a:r>
            <a:endParaRPr lang="ru-RU" dirty="0"/>
          </a:p>
        </p:txBody>
      </p:sp>
      <p:sp>
        <p:nvSpPr>
          <p:cNvPr id="3" name="Содержимое 2"/>
          <p:cNvSpPr>
            <a:spLocks noGrp="1"/>
          </p:cNvSpPr>
          <p:nvPr>
            <p:ph sz="quarter" idx="1"/>
          </p:nvPr>
        </p:nvSpPr>
        <p:spPr/>
        <p:txBody>
          <a:bodyPr>
            <a:normAutofit fontScale="47500" lnSpcReduction="20000"/>
          </a:bodyPr>
          <a:lstStyle/>
          <a:p>
            <a:r>
              <a:rPr lang="ru-RU" dirty="0" smtClean="0">
                <a:latin typeface="Liberation Serif" pitchFamily="18" charset="0"/>
                <a:ea typeface="Liberation Serif" pitchFamily="18" charset="0"/>
                <a:cs typeface="Liberation Serif" pitchFamily="18" charset="0"/>
              </a:rPr>
              <a:t>Реализация проектов МЧП в обязательном порядке предполагает привлечение частного финансирования. </a:t>
            </a:r>
          </a:p>
          <a:p>
            <a:r>
              <a:rPr lang="ru-RU" dirty="0" smtClean="0">
                <a:latin typeface="Liberation Serif" pitchFamily="18" charset="0"/>
                <a:ea typeface="Liberation Serif" pitchFamily="18" charset="0"/>
                <a:cs typeface="Liberation Serif" pitchFamily="18" charset="0"/>
              </a:rPr>
              <a:t>Допускается принятие на себя публичной стороной части расходов на создание, а также всех или части расходов на эксплуатацию (техническое обслуживание) объекта соглашения.</a:t>
            </a:r>
          </a:p>
          <a:p>
            <a:pPr algn="ctr">
              <a:buNone/>
            </a:pPr>
            <a:r>
              <a:rPr lang="ru-RU" b="1" dirty="0" smtClean="0">
                <a:latin typeface="Liberation Serif" pitchFamily="18" charset="0"/>
                <a:ea typeface="Liberation Serif" pitchFamily="18" charset="0"/>
                <a:cs typeface="Liberation Serif" pitchFamily="18" charset="0"/>
              </a:rPr>
              <a:t>Бюджетное софинансирование</a:t>
            </a:r>
          </a:p>
          <a:p>
            <a:pPr>
              <a:buNone/>
            </a:pPr>
            <a:r>
              <a:rPr lang="ru-RU" i="1" dirty="0" smtClean="0">
                <a:latin typeface="Liberation Serif" pitchFamily="18" charset="0"/>
                <a:ea typeface="Liberation Serif" pitchFamily="18" charset="0"/>
                <a:cs typeface="Liberation Serif" pitchFamily="18" charset="0"/>
              </a:rPr>
              <a:t>Финансовое участие </a:t>
            </a:r>
            <a:r>
              <a:rPr lang="ru-RU" i="1" dirty="0" err="1" smtClean="0">
                <a:latin typeface="Liberation Serif" pitchFamily="18" charset="0"/>
                <a:ea typeface="Liberation Serif" pitchFamily="18" charset="0"/>
                <a:cs typeface="Liberation Serif" pitchFamily="18" charset="0"/>
              </a:rPr>
              <a:t>концедента</a:t>
            </a:r>
            <a:r>
              <a:rPr lang="ru-RU" i="1" dirty="0" smtClean="0">
                <a:latin typeface="Liberation Serif" pitchFamily="18" charset="0"/>
                <a:ea typeface="Liberation Serif" pitchFamily="18" charset="0"/>
                <a:cs typeface="Liberation Serif" pitchFamily="18" charset="0"/>
              </a:rPr>
              <a:t>, публичного партнера в проекте МЧП может состоять в:</a:t>
            </a:r>
          </a:p>
          <a:p>
            <a:r>
              <a:rPr lang="ru-RU" dirty="0" smtClean="0">
                <a:latin typeface="Liberation Serif" pitchFamily="18" charset="0"/>
                <a:ea typeface="Liberation Serif" pitchFamily="18" charset="0"/>
                <a:cs typeface="Liberation Serif" pitchFamily="18" charset="0"/>
              </a:rPr>
              <a:t>предоставлении бюджетных субсидий для компенсации части капитальных и текущих затрат концессионера, частного партнера;</a:t>
            </a:r>
          </a:p>
          <a:p>
            <a:r>
              <a:rPr lang="ru-RU" dirty="0" smtClean="0">
                <a:latin typeface="Liberation Serif" pitchFamily="18" charset="0"/>
                <a:ea typeface="Liberation Serif" pitchFamily="18" charset="0"/>
                <a:cs typeface="Liberation Serif" pitchFamily="18" charset="0"/>
              </a:rPr>
              <a:t>гарантировании минимального уровня загрузки (доходности) объекта соглашения;</a:t>
            </a:r>
          </a:p>
          <a:p>
            <a:r>
              <a:rPr lang="ru-RU" dirty="0" smtClean="0">
                <a:latin typeface="Liberation Serif" pitchFamily="18" charset="0"/>
                <a:ea typeface="Liberation Serif" pitchFamily="18" charset="0"/>
                <a:cs typeface="Liberation Serif" pitchFamily="18" charset="0"/>
              </a:rPr>
              <a:t>компенсации недополученного дохода частного партнера (концессионера);</a:t>
            </a:r>
          </a:p>
          <a:p>
            <a:r>
              <a:rPr lang="ru-RU" dirty="0" smtClean="0">
                <a:latin typeface="Liberation Serif" pitchFamily="18" charset="0"/>
                <a:ea typeface="Liberation Serif" pitchFamily="18" charset="0"/>
                <a:cs typeface="Liberation Serif" pitchFamily="18" charset="0"/>
              </a:rPr>
              <a:t>предоставлении государственных и муниципальных гарантий.</a:t>
            </a:r>
          </a:p>
          <a:p>
            <a:pPr marL="0" indent="42863">
              <a:buNone/>
            </a:pPr>
            <a:r>
              <a:rPr lang="ru-RU" i="1" dirty="0" smtClean="0">
                <a:latin typeface="Liberation Serif" pitchFamily="18" charset="0"/>
                <a:ea typeface="Liberation Serif" pitchFamily="18" charset="0"/>
                <a:cs typeface="Liberation Serif" pitchFamily="18" charset="0"/>
              </a:rPr>
              <a:t>В соглашении рекомендуется устанавливать предельный объем расходов и финансовых обязательств публичного партнера.</a:t>
            </a:r>
          </a:p>
          <a:p>
            <a:pPr marL="0" indent="42863">
              <a:buNone/>
            </a:pPr>
            <a:r>
              <a:rPr lang="ru-RU" i="1" dirty="0" smtClean="0">
                <a:latin typeface="Liberation Serif" pitchFamily="18" charset="0"/>
                <a:ea typeface="Liberation Serif" pitchFamily="18" charset="0"/>
                <a:cs typeface="Liberation Serif" pitchFamily="18" charset="0"/>
              </a:rPr>
              <a:t>Софинансирование публичным партнером расходов на создание объекта соглашения (предоставление капитального гранта) позволяет:</a:t>
            </a:r>
          </a:p>
          <a:p>
            <a:r>
              <a:rPr lang="ru-RU" dirty="0" smtClean="0">
                <a:latin typeface="Liberation Serif" pitchFamily="18" charset="0"/>
                <a:ea typeface="Liberation Serif" pitchFamily="18" charset="0"/>
                <a:cs typeface="Liberation Serif" pitchFamily="18" charset="0"/>
              </a:rPr>
              <a:t>повысить инвестиционную привлекательность проекта, </a:t>
            </a:r>
          </a:p>
          <a:p>
            <a:r>
              <a:rPr lang="ru-RU" dirty="0" smtClean="0">
                <a:latin typeface="Liberation Serif" pitchFamily="18" charset="0"/>
                <a:ea typeface="Liberation Serif" pitchFamily="18" charset="0"/>
                <a:cs typeface="Liberation Serif" pitchFamily="18" charset="0"/>
              </a:rPr>
              <a:t>снизить размер платежей из бюджета (если предполагается) на стадии эксплуатации, </a:t>
            </a:r>
          </a:p>
          <a:p>
            <a:r>
              <a:rPr lang="ru-RU" dirty="0" smtClean="0">
                <a:latin typeface="Liberation Serif" pitchFamily="18" charset="0"/>
                <a:ea typeface="Liberation Serif" pitchFamily="18" charset="0"/>
                <a:cs typeface="Liberation Serif" pitchFamily="18" charset="0"/>
              </a:rPr>
              <a:t>снизить уровень тарифной нагрузки на пользователей, если доходы от оказания платных услуг являются источником компенсации инвестиций частного партнера. </a:t>
            </a:r>
            <a:endParaRPr lang="ru-RU" dirty="0">
              <a:latin typeface="Liberation Serif" pitchFamily="18" charset="0"/>
              <a:ea typeface="Liberation Serif" pitchFamily="18" charset="0"/>
              <a:cs typeface="Liberation Serif"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Проектная документация</a:t>
            </a:r>
            <a:endParaRPr lang="ru-RU" dirty="0"/>
          </a:p>
        </p:txBody>
      </p:sp>
      <p:sp>
        <p:nvSpPr>
          <p:cNvPr id="3" name="Содержимое 2"/>
          <p:cNvSpPr>
            <a:spLocks noGrp="1"/>
          </p:cNvSpPr>
          <p:nvPr>
            <p:ph sz="quarter" idx="1"/>
          </p:nvPr>
        </p:nvSpPr>
        <p:spPr/>
        <p:txBody>
          <a:bodyPr>
            <a:noAutofit/>
          </a:bodyPr>
          <a:lstStyle/>
          <a:p>
            <a:r>
              <a:rPr lang="ru-RU" sz="1800" dirty="0" smtClean="0">
                <a:latin typeface="Liberation Serif" pitchFamily="18" charset="0"/>
                <a:ea typeface="Liberation Serif" pitchFamily="18" charset="0"/>
                <a:cs typeface="Liberation Serif" pitchFamily="18" charset="0"/>
              </a:rPr>
              <a:t>Постановлением Правительства РФ от 19.12.2015 № 1386 утверждена форма, пунктами 29 и 30 которой предусмотрено соответственно представление задания на проектирование объекта и проектной документации на объект.</a:t>
            </a:r>
          </a:p>
          <a:p>
            <a:r>
              <a:rPr lang="ru-RU" sz="1800" dirty="0" smtClean="0">
                <a:latin typeface="Liberation Serif" pitchFamily="18" charset="0"/>
                <a:ea typeface="Liberation Serif" pitchFamily="18" charset="0"/>
                <a:cs typeface="Liberation Serif" pitchFamily="18" charset="0"/>
              </a:rPr>
              <a:t>Согласно пункту 15 статьи 48 ГК РФ проектная документация утверждается застройщиком или техническим заказчиком. В случаях, предусмотренных статьей 49 Кодекса, застройщик или технический заказчик до утверждения проектной документации направляет ее на экспертизу. При этом проектная документация утверждается застройщиком или техническим заказчиком при наличии положительного заключения экспертизы проектной документации.</a:t>
            </a:r>
          </a:p>
          <a:p>
            <a:r>
              <a:rPr lang="ru-RU" sz="1800" dirty="0" smtClean="0">
                <a:latin typeface="Liberation Serif" pitchFamily="18" charset="0"/>
                <a:ea typeface="Liberation Serif" pitchFamily="18" charset="0"/>
                <a:cs typeface="Liberation Serif" pitchFamily="18" charset="0"/>
              </a:rPr>
              <a:t>Таким образом, в зависимости от этапа направления предложения о реализации проекта МЧП лицо, которое в соответствии с Законом может быть частным партнером, должно направить публичному партнеру проектную документацию и положительное заключение экспертизы проектной документации, в случае их наличия.</a:t>
            </a:r>
          </a:p>
          <a:p>
            <a:r>
              <a:rPr lang="ru-RU" sz="1800" dirty="0" smtClean="0">
                <a:latin typeface="Liberation Serif" pitchFamily="18" charset="0"/>
                <a:ea typeface="Liberation Serif" pitchFamily="18" charset="0"/>
                <a:cs typeface="Liberation Serif" pitchFamily="18" charset="0"/>
              </a:rPr>
              <a:t>В случае их отсутствия необходимо представить задание на проектирование объекта.</a:t>
            </a:r>
            <a:endParaRPr lang="ru-RU" sz="1800" dirty="0">
              <a:latin typeface="Liberation Serif" pitchFamily="18" charset="0"/>
              <a:ea typeface="Liberation Serif" pitchFamily="18" charset="0"/>
              <a:cs typeface="Liberation Serif"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Преимущества механизма МЧП</a:t>
            </a:r>
            <a:endParaRPr lang="ru-RU" dirty="0"/>
          </a:p>
        </p:txBody>
      </p:sp>
      <p:graphicFrame>
        <p:nvGraphicFramePr>
          <p:cNvPr id="4" name="Содержимое 3"/>
          <p:cNvGraphicFramePr>
            <a:graphicFrameLocks noGrp="1"/>
          </p:cNvGraphicFramePr>
          <p:nvPr>
            <p:ph sz="quarter" idx="1"/>
          </p:nvPr>
        </p:nvGraphicFramePr>
        <p:xfrm>
          <a:off x="142844" y="1214422"/>
          <a:ext cx="8858312" cy="5278120"/>
        </p:xfrm>
        <a:graphic>
          <a:graphicData uri="http://schemas.openxmlformats.org/drawingml/2006/table">
            <a:tbl>
              <a:tblPr firstRow="1" bandRow="1">
                <a:tableStyleId>{5C22544A-7EE6-4342-B048-85BDC9FD1C3A}</a:tableStyleId>
              </a:tblPr>
              <a:tblGrid>
                <a:gridCol w="4714908"/>
                <a:gridCol w="4143404"/>
              </a:tblGrid>
              <a:tr h="370840">
                <a:tc>
                  <a:txBody>
                    <a:bodyPr/>
                    <a:lstStyle/>
                    <a:p>
                      <a:pPr algn="ctr"/>
                      <a:r>
                        <a:rPr kumimoji="0" lang="ru-RU" sz="1800" b="1" kern="1200" baseline="0" dirty="0" smtClean="0">
                          <a:solidFill>
                            <a:schemeClr val="lt1"/>
                          </a:solidFill>
                          <a:latin typeface="+mn-lt"/>
                          <a:ea typeface="+mn-ea"/>
                          <a:cs typeface="+mn-cs"/>
                        </a:rPr>
                        <a:t>Для публичной стороны</a:t>
                      </a:r>
                      <a:endParaRPr lang="ru-RU" dirty="0"/>
                    </a:p>
                  </a:txBody>
                  <a:tcPr/>
                </a:tc>
                <a:tc>
                  <a:txBody>
                    <a:bodyPr/>
                    <a:lstStyle/>
                    <a:p>
                      <a:pPr algn="ctr"/>
                      <a:r>
                        <a:rPr kumimoji="0" lang="ru-RU" sz="1800" b="1" kern="1200" baseline="0" dirty="0" smtClean="0">
                          <a:solidFill>
                            <a:schemeClr val="lt1"/>
                          </a:solidFill>
                          <a:latin typeface="+mn-lt"/>
                          <a:ea typeface="+mn-ea"/>
                          <a:cs typeface="+mn-cs"/>
                        </a:rPr>
                        <a:t>Для частной стороны</a:t>
                      </a:r>
                      <a:endParaRPr lang="ru-RU" dirty="0"/>
                    </a:p>
                  </a:txBody>
                  <a:tcPr/>
                </a:tc>
              </a:tr>
              <a:tr h="370840">
                <a:tc>
                  <a:txBody>
                    <a:bodyPr/>
                    <a:lstStyle/>
                    <a:p>
                      <a:pPr algn="l"/>
                      <a:r>
                        <a:rPr lang="ru-RU" sz="1300" baseline="0" dirty="0" smtClean="0">
                          <a:latin typeface="Times New Roman"/>
                        </a:rPr>
                        <a:t>Возможность привлечь частного инвестора к финансированию создания объекта позволяет реализовывать инфраструктурные проекты даже в условиях отсутствия достаточного объема бюджетных средств без увеличения долговой нагрузки в текущем периоде</a:t>
                      </a:r>
                      <a:endParaRPr lang="ru-RU" sz="1300" dirty="0"/>
                    </a:p>
                  </a:txBody>
                  <a:tcPr/>
                </a:tc>
                <a:tc>
                  <a:txBody>
                    <a:bodyPr/>
                    <a:lstStyle/>
                    <a:p>
                      <a:pPr algn="l"/>
                      <a:r>
                        <a:rPr lang="ru-RU" sz="1300" baseline="0" dirty="0" smtClean="0">
                          <a:latin typeface="Times New Roman"/>
                        </a:rPr>
                        <a:t>Закрепление условий взаимодействия с публичной стороной в рамках долгосрочного соглашения</a:t>
                      </a:r>
                      <a:endParaRPr lang="ru-RU" sz="1300" dirty="0"/>
                    </a:p>
                  </a:txBody>
                  <a:tcPr/>
                </a:tc>
              </a:tr>
              <a:tr h="370840">
                <a:tc>
                  <a:txBody>
                    <a:bodyPr/>
                    <a:lstStyle/>
                    <a:p>
                      <a:pPr algn="l"/>
                      <a:r>
                        <a:rPr lang="ru-RU" sz="1300" baseline="0" dirty="0" smtClean="0">
                          <a:latin typeface="Times New Roman"/>
                        </a:rPr>
                        <a:t>Возможность объединения в рамках одного проекта различных этапов (проектирование, строительство и эксплуатация)</a:t>
                      </a:r>
                      <a:endParaRPr lang="ru-RU" sz="1300" dirty="0"/>
                    </a:p>
                  </a:txBody>
                  <a:tcPr/>
                </a:tc>
                <a:tc>
                  <a:txBody>
                    <a:bodyPr/>
                    <a:lstStyle/>
                    <a:p>
                      <a:pPr algn="l"/>
                      <a:r>
                        <a:rPr lang="ru-RU" sz="1300" baseline="0" dirty="0" smtClean="0">
                          <a:latin typeface="Times New Roman"/>
                        </a:rPr>
                        <a:t>Возможность получения земельного  (лесного, водного) участка без торгов для целей реализации СМЧП</a:t>
                      </a:r>
                      <a:endParaRPr lang="ru-RU" sz="1300" dirty="0"/>
                    </a:p>
                  </a:txBody>
                  <a:tcPr/>
                </a:tc>
              </a:tr>
              <a:tr h="370840">
                <a:tc>
                  <a:txBody>
                    <a:bodyPr/>
                    <a:lstStyle/>
                    <a:p>
                      <a:pPr algn="l"/>
                      <a:r>
                        <a:rPr lang="ru-RU" sz="1300" baseline="0" dirty="0" smtClean="0">
                          <a:latin typeface="Times New Roman"/>
                        </a:rPr>
                        <a:t>Возможность приобретать не объект, а услугу за счет платежей, привязанных к объему и качеству ее оказания, что также способствует развитию конкуренции на рынке социально значимых услуг</a:t>
                      </a:r>
                      <a:endParaRPr lang="ru-RU" sz="1300" dirty="0"/>
                    </a:p>
                  </a:txBody>
                  <a:tcPr/>
                </a:tc>
                <a:tc>
                  <a:txBody>
                    <a:bodyPr/>
                    <a:lstStyle/>
                    <a:p>
                      <a:pPr algn="l"/>
                      <a:r>
                        <a:rPr lang="ru-RU" sz="1300" baseline="0" dirty="0" smtClean="0">
                          <a:latin typeface="Times New Roman"/>
                        </a:rPr>
                        <a:t>Возможность софинансирования проекта</a:t>
                      </a:r>
                    </a:p>
                    <a:p>
                      <a:pPr algn="l"/>
                      <a:r>
                        <a:rPr lang="ru-RU" sz="1300" baseline="0" dirty="0" smtClean="0">
                          <a:latin typeface="Times New Roman"/>
                        </a:rPr>
                        <a:t>публичной стороной, получения дополнительных гарантий (в т. ч. минимальной доходности)</a:t>
                      </a:r>
                      <a:endParaRPr lang="ru-RU" sz="1300" dirty="0"/>
                    </a:p>
                  </a:txBody>
                  <a:tcPr/>
                </a:tc>
              </a:tr>
              <a:tr h="370840">
                <a:tc>
                  <a:txBody>
                    <a:bodyPr/>
                    <a:lstStyle/>
                    <a:p>
                      <a:pPr algn="l"/>
                      <a:r>
                        <a:rPr lang="ru-RU" sz="1300" baseline="0" dirty="0" smtClean="0">
                          <a:latin typeface="Times New Roman"/>
                        </a:rPr>
                        <a:t>Возможность использовать ресурсы и компетенции частного партнера для оказания социально значимых услуг, повышения их качества и удовлетворенности потребителей, привлечения новых технологий</a:t>
                      </a:r>
                      <a:endParaRPr lang="ru-RU" sz="1300" dirty="0"/>
                    </a:p>
                  </a:txBody>
                  <a:tcPr/>
                </a:tc>
                <a:tc>
                  <a:txBody>
                    <a:bodyPr/>
                    <a:lstStyle/>
                    <a:p>
                      <a:pPr algn="l"/>
                      <a:r>
                        <a:rPr lang="ru-RU" sz="1300" baseline="0" dirty="0" smtClean="0">
                          <a:latin typeface="Times New Roman"/>
                        </a:rPr>
                        <a:t>Возможность увеличивать свою выручку по проекту за счет оказания дополнительных платных услуг и/или применения различных решений, снижающих затраты на этапе создания или эксплуатации</a:t>
                      </a:r>
                      <a:endParaRPr lang="ru-RU" sz="1300" dirty="0"/>
                    </a:p>
                  </a:txBody>
                  <a:tcPr/>
                </a:tc>
              </a:tr>
              <a:tr h="370840">
                <a:tc>
                  <a:txBody>
                    <a:bodyPr/>
                    <a:lstStyle/>
                    <a:p>
                      <a:pPr algn="l"/>
                      <a:r>
                        <a:rPr lang="ru-RU" sz="1300" baseline="0" dirty="0" smtClean="0">
                          <a:latin typeface="Times New Roman"/>
                        </a:rPr>
                        <a:t>Передача части рисков по проекту частному партнеру </a:t>
                      </a:r>
                      <a:endParaRPr lang="ru-RU" sz="1300" dirty="0"/>
                    </a:p>
                  </a:txBody>
                  <a:tcPr/>
                </a:tc>
                <a:tc>
                  <a:txBody>
                    <a:bodyPr/>
                    <a:lstStyle/>
                    <a:p>
                      <a:pPr algn="l"/>
                      <a:r>
                        <a:rPr lang="ru-RU" sz="1300" baseline="0" dirty="0" smtClean="0">
                          <a:latin typeface="Times New Roman"/>
                        </a:rPr>
                        <a:t>Передача части рисков по проекту публичному</a:t>
                      </a:r>
                    </a:p>
                    <a:p>
                      <a:pPr algn="l"/>
                      <a:r>
                        <a:rPr lang="ru-RU" sz="1300" baseline="0" dirty="0" smtClean="0">
                          <a:latin typeface="Times New Roman"/>
                        </a:rPr>
                        <a:t>партнеру</a:t>
                      </a:r>
                      <a:endParaRPr lang="ru-RU" sz="1300" dirty="0"/>
                    </a:p>
                  </a:txBody>
                  <a:tcPr/>
                </a:tc>
              </a:tr>
              <a:tr h="370840">
                <a:tc>
                  <a:txBody>
                    <a:bodyPr/>
                    <a:lstStyle/>
                    <a:p>
                      <a:pPr algn="l"/>
                      <a:r>
                        <a:rPr lang="ru-RU" sz="1300" baseline="0" dirty="0" smtClean="0">
                          <a:latin typeface="Times New Roman"/>
                        </a:rPr>
                        <a:t>В случае частной инициативы – возможность переложить затраты, связанные с разработкой проекта, на частного инициатора проекта и сократить срок отбора инвестора, а также</a:t>
                      </a:r>
                    </a:p>
                    <a:p>
                      <a:pPr algn="l"/>
                      <a:r>
                        <a:rPr lang="ru-RU" sz="1300" baseline="0" dirty="0" smtClean="0">
                          <a:latin typeface="Times New Roman"/>
                        </a:rPr>
                        <a:t>повысить эффективность управления имущественным комплексом</a:t>
                      </a:r>
                      <a:endParaRPr lang="ru-RU" sz="1300" dirty="0"/>
                    </a:p>
                  </a:txBody>
                  <a:tcPr/>
                </a:tc>
                <a:tc>
                  <a:txBody>
                    <a:bodyPr/>
                    <a:lstStyle/>
                    <a:p>
                      <a:pPr algn="l"/>
                      <a:r>
                        <a:rPr lang="ru-RU" sz="1300" baseline="0" dirty="0" smtClean="0">
                          <a:latin typeface="Times New Roman"/>
                        </a:rPr>
                        <a:t>Закрепление в сферах деятельности, традиционно занимаемых государством</a:t>
                      </a:r>
                      <a:endParaRPr lang="ru-RU" sz="1300" dirty="0"/>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Схема реализации проекта МЧП</a:t>
            </a:r>
            <a:endParaRPr lang="ru-RU" dirty="0"/>
          </a:p>
        </p:txBody>
      </p:sp>
      <p:graphicFrame>
        <p:nvGraphicFramePr>
          <p:cNvPr id="4" name="Содержимое 3"/>
          <p:cNvGraphicFramePr>
            <a:graphicFrameLocks noGrp="1"/>
          </p:cNvGraphicFramePr>
          <p:nvPr>
            <p:ph sz="quarter" idx="1"/>
          </p:nvPr>
        </p:nvGraphicFramePr>
        <p:xfrm>
          <a:off x="612775" y="1600200"/>
          <a:ext cx="8153400" cy="2686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одержимое 3"/>
          <p:cNvGraphicFramePr>
            <a:graphicFrameLocks/>
          </p:cNvGraphicFramePr>
          <p:nvPr/>
        </p:nvGraphicFramePr>
        <p:xfrm>
          <a:off x="642910" y="4143380"/>
          <a:ext cx="8153400" cy="15716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Стрелка вправо 7"/>
          <p:cNvSpPr/>
          <p:nvPr/>
        </p:nvSpPr>
        <p:spPr>
          <a:xfrm>
            <a:off x="8643966" y="2285992"/>
            <a:ext cx="285752"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p:cNvSpPr/>
          <p:nvPr/>
        </p:nvSpPr>
        <p:spPr>
          <a:xfrm>
            <a:off x="214282" y="4357694"/>
            <a:ext cx="285752"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2928926" y="1785926"/>
            <a:ext cx="1143262" cy="369332"/>
          </a:xfrm>
          <a:prstGeom prst="rect">
            <a:avLst/>
          </a:prstGeom>
        </p:spPr>
        <p:txBody>
          <a:bodyPr wrap="none">
            <a:spAutoFit/>
          </a:bodyPr>
          <a:lstStyle/>
          <a:p>
            <a:r>
              <a:rPr lang="ru-RU" dirty="0" smtClean="0">
                <a:sym typeface="Symbol"/>
              </a:rPr>
              <a:t> 90 дней</a:t>
            </a:r>
            <a:endParaRPr lang="ru-RU" dirty="0"/>
          </a:p>
        </p:txBody>
      </p:sp>
      <p:sp>
        <p:nvSpPr>
          <p:cNvPr id="10" name="Прямоугольник 9"/>
          <p:cNvSpPr/>
          <p:nvPr/>
        </p:nvSpPr>
        <p:spPr>
          <a:xfrm>
            <a:off x="4929190" y="1785926"/>
            <a:ext cx="1143262" cy="369332"/>
          </a:xfrm>
          <a:prstGeom prst="rect">
            <a:avLst/>
          </a:prstGeom>
        </p:spPr>
        <p:txBody>
          <a:bodyPr wrap="none">
            <a:spAutoFit/>
          </a:bodyPr>
          <a:lstStyle/>
          <a:p>
            <a:r>
              <a:rPr lang="ru-RU" dirty="0" smtClean="0">
                <a:sym typeface="Symbol"/>
              </a:rPr>
              <a:t> 90 дней</a:t>
            </a:r>
            <a:endParaRPr lang="ru-RU" dirty="0"/>
          </a:p>
        </p:txBody>
      </p:sp>
      <p:sp>
        <p:nvSpPr>
          <p:cNvPr id="11" name="Прямоугольник 10"/>
          <p:cNvSpPr/>
          <p:nvPr/>
        </p:nvSpPr>
        <p:spPr>
          <a:xfrm>
            <a:off x="7215206" y="1857364"/>
            <a:ext cx="1143262" cy="369332"/>
          </a:xfrm>
          <a:prstGeom prst="rect">
            <a:avLst/>
          </a:prstGeom>
        </p:spPr>
        <p:txBody>
          <a:bodyPr wrap="none">
            <a:spAutoFit/>
          </a:bodyPr>
          <a:lstStyle/>
          <a:p>
            <a:r>
              <a:rPr lang="ru-RU" dirty="0" smtClean="0">
                <a:sym typeface="Symbol"/>
              </a:rPr>
              <a:t> 60 дней</a:t>
            </a:r>
            <a:endParaRPr lang="ru-RU" dirty="0"/>
          </a:p>
        </p:txBody>
      </p:sp>
      <p:sp>
        <p:nvSpPr>
          <p:cNvPr id="12" name="Прямоугольник 11"/>
          <p:cNvSpPr/>
          <p:nvPr/>
        </p:nvSpPr>
        <p:spPr>
          <a:xfrm>
            <a:off x="785786" y="3786190"/>
            <a:ext cx="1143262" cy="369332"/>
          </a:xfrm>
          <a:prstGeom prst="rect">
            <a:avLst/>
          </a:prstGeom>
        </p:spPr>
        <p:txBody>
          <a:bodyPr wrap="none">
            <a:spAutoFit/>
          </a:bodyPr>
          <a:lstStyle/>
          <a:p>
            <a:r>
              <a:rPr lang="ru-RU" dirty="0" smtClean="0">
                <a:sym typeface="Symbol"/>
              </a:rPr>
              <a:t> 45 дней</a:t>
            </a:r>
            <a:endParaRPr lang="ru-RU" dirty="0"/>
          </a:p>
        </p:txBody>
      </p:sp>
      <p:sp>
        <p:nvSpPr>
          <p:cNvPr id="13" name="Прямоугольник 12"/>
          <p:cNvSpPr/>
          <p:nvPr/>
        </p:nvSpPr>
        <p:spPr>
          <a:xfrm>
            <a:off x="3000364" y="3786190"/>
            <a:ext cx="1260281" cy="369332"/>
          </a:xfrm>
          <a:prstGeom prst="rect">
            <a:avLst/>
          </a:prstGeom>
        </p:spPr>
        <p:txBody>
          <a:bodyPr wrap="none">
            <a:spAutoFit/>
          </a:bodyPr>
          <a:lstStyle/>
          <a:p>
            <a:r>
              <a:rPr lang="ru-RU" dirty="0" smtClean="0">
                <a:sym typeface="Symbol"/>
              </a:rPr>
              <a:t> 180 дней</a:t>
            </a:r>
            <a:endParaRPr lang="ru-RU" dirty="0"/>
          </a:p>
        </p:txBody>
      </p:sp>
      <p:sp>
        <p:nvSpPr>
          <p:cNvPr id="14" name="Прямоугольник 13"/>
          <p:cNvSpPr/>
          <p:nvPr/>
        </p:nvSpPr>
        <p:spPr>
          <a:xfrm>
            <a:off x="6000760" y="3786190"/>
            <a:ext cx="959302" cy="369332"/>
          </a:xfrm>
          <a:prstGeom prst="rect">
            <a:avLst/>
          </a:prstGeom>
        </p:spPr>
        <p:txBody>
          <a:bodyPr wrap="none">
            <a:spAutoFit/>
          </a:bodyPr>
          <a:lstStyle/>
          <a:p>
            <a:r>
              <a:rPr lang="ru-RU" dirty="0" smtClean="0">
                <a:latin typeface="Times New Roman"/>
                <a:cs typeface="Times New Roman"/>
                <a:sym typeface="Symbol"/>
              </a:rPr>
              <a:t>≥ 3 года</a:t>
            </a:r>
            <a:endParaRPr lang="ru-RU" dirty="0"/>
          </a:p>
        </p:txBody>
      </p:sp>
      <p:sp>
        <p:nvSpPr>
          <p:cNvPr id="16" name="Прямоугольник 15"/>
          <p:cNvSpPr/>
          <p:nvPr/>
        </p:nvSpPr>
        <p:spPr>
          <a:xfrm>
            <a:off x="142844" y="6072206"/>
            <a:ext cx="885828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1200" dirty="0" smtClean="0">
                <a:latin typeface="Liberation Serif" pitchFamily="18" charset="0"/>
                <a:ea typeface="Liberation Serif" pitchFamily="18" charset="0"/>
                <a:cs typeface="Liberation Serif" pitchFamily="18" charset="0"/>
              </a:rPr>
              <a:t>*Проект МЧП может быть инициирован как частным инвестором, так и публичной стороной.</a:t>
            </a:r>
          </a:p>
          <a:p>
            <a:r>
              <a:rPr lang="ru-RU" sz="1200" dirty="0" smtClean="0">
                <a:latin typeface="Liberation Serif" pitchFamily="18" charset="0"/>
                <a:ea typeface="Liberation Serif" pitchFamily="18" charset="0"/>
                <a:cs typeface="Liberation Serif" pitchFamily="18" charset="0"/>
              </a:rPr>
              <a:t>В случае если инициатором проекта МЧП выступает публичный партнер, он обеспечивает разработку предложения о реализации проекта и направляет такое предложение на рассмотрение в уполномоченный орган.</a:t>
            </a:r>
            <a:endParaRPr lang="ru-RU" sz="1200" dirty="0">
              <a:latin typeface="Liberation Serif" pitchFamily="18" charset="0"/>
              <a:ea typeface="Liberation Serif" pitchFamily="18" charset="0"/>
              <a:cs typeface="Liberation Serif"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Этапы рассмотрения проекта МЧП</a:t>
            </a:r>
            <a:endParaRPr lang="ru-RU" dirty="0"/>
          </a:p>
        </p:txBody>
      </p:sp>
      <p:graphicFrame>
        <p:nvGraphicFramePr>
          <p:cNvPr id="6" name="Схема 5"/>
          <p:cNvGraphicFramePr/>
          <p:nvPr/>
        </p:nvGraphicFramePr>
        <p:xfrm>
          <a:off x="1500166" y="1643050"/>
          <a:ext cx="6596066" cy="4564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ru-RU" sz="3200" dirty="0" smtClean="0"/>
              <a:t>1.Рассмотрение предложения о реализации проекта публичным партнером</a:t>
            </a:r>
            <a:endParaRPr lang="ru-RU" sz="3200" dirty="0"/>
          </a:p>
        </p:txBody>
      </p:sp>
      <p:sp>
        <p:nvSpPr>
          <p:cNvPr id="4" name="Прямоугольник 3"/>
          <p:cNvSpPr/>
          <p:nvPr/>
        </p:nvSpPr>
        <p:spPr>
          <a:xfrm>
            <a:off x="3286116" y="1571612"/>
            <a:ext cx="2633991"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ru-RU" dirty="0" smtClean="0"/>
              <a:t>Инициатор проекта МЧП</a:t>
            </a:r>
            <a:endParaRPr lang="ru-RU" dirty="0"/>
          </a:p>
        </p:txBody>
      </p:sp>
      <p:sp>
        <p:nvSpPr>
          <p:cNvPr id="5" name="Прямоугольник 4"/>
          <p:cNvSpPr/>
          <p:nvPr/>
        </p:nvSpPr>
        <p:spPr>
          <a:xfrm>
            <a:off x="2357422" y="2500306"/>
            <a:ext cx="4572000" cy="58477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r>
              <a:rPr lang="ru-RU" sz="1600" dirty="0" smtClean="0"/>
              <a:t>независимая гарантия в объеме не менее чем 5% объема прогнозируемого финансирования</a:t>
            </a:r>
          </a:p>
        </p:txBody>
      </p:sp>
      <p:sp>
        <p:nvSpPr>
          <p:cNvPr id="6" name="Прямоугольник 5"/>
          <p:cNvSpPr/>
          <p:nvPr/>
        </p:nvSpPr>
        <p:spPr>
          <a:xfrm>
            <a:off x="2357422" y="2071678"/>
            <a:ext cx="4572000" cy="338554"/>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r>
              <a:rPr lang="ru-RU" sz="1600" dirty="0" smtClean="0"/>
              <a:t>предложение о реализации проекта</a:t>
            </a:r>
          </a:p>
        </p:txBody>
      </p:sp>
      <p:sp>
        <p:nvSpPr>
          <p:cNvPr id="7" name="Прямоугольник 6"/>
          <p:cNvSpPr/>
          <p:nvPr/>
        </p:nvSpPr>
        <p:spPr>
          <a:xfrm>
            <a:off x="142844" y="4000504"/>
            <a:ext cx="4071966"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dirty="0" smtClean="0"/>
              <a:t>Решение о направлении предложения о реализации проекта на рассмотрение в уполномоченный орган в целях оценки эффективности и определения его сравнительного преимущества</a:t>
            </a:r>
          </a:p>
        </p:txBody>
      </p:sp>
      <p:sp>
        <p:nvSpPr>
          <p:cNvPr id="10" name="Прямоугольник 9"/>
          <p:cNvSpPr/>
          <p:nvPr/>
        </p:nvSpPr>
        <p:spPr>
          <a:xfrm>
            <a:off x="3428992" y="3357562"/>
            <a:ext cx="2161682"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ru-RU" dirty="0" smtClean="0"/>
              <a:t>Публичный партнер</a:t>
            </a:r>
            <a:endParaRPr lang="ru-RU" dirty="0"/>
          </a:p>
        </p:txBody>
      </p:sp>
      <p:sp>
        <p:nvSpPr>
          <p:cNvPr id="11" name="Прямоугольник 10"/>
          <p:cNvSpPr/>
          <p:nvPr/>
        </p:nvSpPr>
        <p:spPr>
          <a:xfrm>
            <a:off x="6572264" y="4000504"/>
            <a:ext cx="2115358"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dirty="0" smtClean="0">
                <a:solidFill>
                  <a:srgbClr val="FF0000"/>
                </a:solidFill>
              </a:rPr>
              <a:t>Решение о невозможности реализации проекта</a:t>
            </a:r>
          </a:p>
        </p:txBody>
      </p:sp>
      <p:cxnSp>
        <p:nvCxnSpPr>
          <p:cNvPr id="13" name="Прямая со стрелкой 12"/>
          <p:cNvCxnSpPr>
            <a:endCxn id="10" idx="0"/>
          </p:cNvCxnSpPr>
          <p:nvPr/>
        </p:nvCxnSpPr>
        <p:spPr>
          <a:xfrm rot="16200000" flipH="1">
            <a:off x="3790817" y="2638546"/>
            <a:ext cx="1428760" cy="9271"/>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8" name="Прямая со стрелкой 17"/>
          <p:cNvCxnSpPr>
            <a:stCxn id="10" idx="2"/>
            <a:endCxn id="7" idx="0"/>
          </p:cNvCxnSpPr>
          <p:nvPr/>
        </p:nvCxnSpPr>
        <p:spPr>
          <a:xfrm rot="5400000">
            <a:off x="3207525" y="2698196"/>
            <a:ext cx="273610" cy="233100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0" name="Прямая со стрелкой 19"/>
          <p:cNvCxnSpPr>
            <a:stCxn id="10" idx="2"/>
          </p:cNvCxnSpPr>
          <p:nvPr/>
        </p:nvCxnSpPr>
        <p:spPr>
          <a:xfrm rot="16200000" flipH="1">
            <a:off x="5511400" y="2725326"/>
            <a:ext cx="273610" cy="2276745"/>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2" name="Прямоугольник 21"/>
          <p:cNvSpPr/>
          <p:nvPr/>
        </p:nvSpPr>
        <p:spPr>
          <a:xfrm>
            <a:off x="6500826" y="5357826"/>
            <a:ext cx="2303836" cy="64633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ru-RU" dirty="0" smtClean="0"/>
              <a:t>Перечень оснований </a:t>
            </a:r>
          </a:p>
          <a:p>
            <a:pPr algn="ctr"/>
            <a:r>
              <a:rPr lang="ru-RU" dirty="0" smtClean="0"/>
              <a:t>п.7 ст. 8 224-ФЗ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t>2.Рассмотрение предложения о реализации проекта МЧП уполномоченным органом</a:t>
            </a:r>
            <a:endParaRPr lang="ru-RU" sz="2800" b="1" dirty="0"/>
          </a:p>
        </p:txBody>
      </p:sp>
      <p:sp>
        <p:nvSpPr>
          <p:cNvPr id="3" name="Содержимое 2"/>
          <p:cNvSpPr>
            <a:spLocks noGrp="1"/>
          </p:cNvSpPr>
          <p:nvPr>
            <p:ph sz="quarter" idx="1"/>
          </p:nvPr>
        </p:nvSpPr>
        <p:spPr>
          <a:xfrm>
            <a:off x="2786050" y="1571612"/>
            <a:ext cx="3286148" cy="542916"/>
          </a:xfrm>
        </p:spPr>
        <p:style>
          <a:lnRef idx="2">
            <a:schemeClr val="accent2"/>
          </a:lnRef>
          <a:fillRef idx="1">
            <a:schemeClr val="lt1"/>
          </a:fillRef>
          <a:effectRef idx="0">
            <a:schemeClr val="accent2"/>
          </a:effectRef>
          <a:fontRef idx="minor">
            <a:schemeClr val="dk1"/>
          </a:fontRef>
        </p:style>
        <p:txBody>
          <a:bodyPr>
            <a:normAutofit fontScale="92500"/>
          </a:bodyPr>
          <a:lstStyle/>
          <a:p>
            <a:pPr marL="0" indent="0" algn="ctr">
              <a:buNone/>
            </a:pPr>
            <a:r>
              <a:rPr lang="ru-RU" sz="1800" b="1" dirty="0" smtClean="0"/>
              <a:t>Оценка эффективности проекта</a:t>
            </a:r>
          </a:p>
          <a:p>
            <a:endParaRPr lang="ru-RU" dirty="0"/>
          </a:p>
        </p:txBody>
      </p:sp>
      <p:sp>
        <p:nvSpPr>
          <p:cNvPr id="4" name="Прямоугольник 3"/>
          <p:cNvSpPr/>
          <p:nvPr/>
        </p:nvSpPr>
        <p:spPr>
          <a:xfrm>
            <a:off x="428596" y="2428868"/>
            <a:ext cx="2895344"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ru-RU" dirty="0" smtClean="0"/>
              <a:t>финансовая эффективность</a:t>
            </a:r>
          </a:p>
        </p:txBody>
      </p:sp>
      <p:sp>
        <p:nvSpPr>
          <p:cNvPr id="5" name="Прямоугольник 4"/>
          <p:cNvSpPr/>
          <p:nvPr/>
        </p:nvSpPr>
        <p:spPr>
          <a:xfrm>
            <a:off x="5214942" y="2428868"/>
            <a:ext cx="3650295"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ru-RU" dirty="0" smtClean="0"/>
              <a:t>социально-экономический эффект </a:t>
            </a:r>
          </a:p>
        </p:txBody>
      </p:sp>
      <p:sp>
        <p:nvSpPr>
          <p:cNvPr id="6" name="Прямоугольник 5"/>
          <p:cNvSpPr/>
          <p:nvPr/>
        </p:nvSpPr>
        <p:spPr>
          <a:xfrm>
            <a:off x="2000232" y="3357562"/>
            <a:ext cx="4572000" cy="646331"/>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r>
              <a:rPr lang="ru-RU" dirty="0" smtClean="0"/>
              <a:t>Рассмотрение проекта на его сравнительное преимущество</a:t>
            </a:r>
          </a:p>
        </p:txBody>
      </p:sp>
      <p:cxnSp>
        <p:nvCxnSpPr>
          <p:cNvPr id="8" name="Прямая со стрелкой 7"/>
          <p:cNvCxnSpPr/>
          <p:nvPr/>
        </p:nvCxnSpPr>
        <p:spPr>
          <a:xfrm rot="10800000" flipV="1">
            <a:off x="2500298" y="2143116"/>
            <a:ext cx="2000264" cy="2857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Прямая со стрелкой 9"/>
          <p:cNvCxnSpPr/>
          <p:nvPr/>
        </p:nvCxnSpPr>
        <p:spPr>
          <a:xfrm>
            <a:off x="4500562" y="2143116"/>
            <a:ext cx="1857388" cy="28575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Прямая со стрелкой 11"/>
          <p:cNvCxnSpPr>
            <a:endCxn id="6" idx="0"/>
          </p:cNvCxnSpPr>
          <p:nvPr/>
        </p:nvCxnSpPr>
        <p:spPr>
          <a:xfrm>
            <a:off x="3357554" y="2500306"/>
            <a:ext cx="928678" cy="8572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Прямая со стрелкой 14"/>
          <p:cNvCxnSpPr>
            <a:endCxn id="6" idx="0"/>
          </p:cNvCxnSpPr>
          <p:nvPr/>
        </p:nvCxnSpPr>
        <p:spPr>
          <a:xfrm rot="10800000" flipV="1">
            <a:off x="4286232" y="2500306"/>
            <a:ext cx="928710" cy="8572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Прямоугольник 22"/>
          <p:cNvSpPr/>
          <p:nvPr/>
        </p:nvSpPr>
        <p:spPr>
          <a:xfrm>
            <a:off x="3071802" y="2928934"/>
            <a:ext cx="2432076" cy="369332"/>
          </a:xfrm>
          <a:prstGeom prst="rect">
            <a:avLst/>
          </a:prstGeom>
        </p:spPr>
        <p:txBody>
          <a:bodyPr wrap="none">
            <a:spAutoFit/>
          </a:bodyPr>
          <a:lstStyle/>
          <a:p>
            <a:r>
              <a:rPr lang="ru-RU" dirty="0" smtClean="0"/>
              <a:t>признан эффективным</a:t>
            </a:r>
          </a:p>
        </p:txBody>
      </p:sp>
      <p:sp>
        <p:nvSpPr>
          <p:cNvPr id="24" name="Прямоугольник 23"/>
          <p:cNvSpPr/>
          <p:nvPr/>
        </p:nvSpPr>
        <p:spPr>
          <a:xfrm>
            <a:off x="1928794" y="4286256"/>
            <a:ext cx="4572000" cy="738664"/>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ru-RU" sz="1400" dirty="0" smtClean="0"/>
              <a:t>чистых дисконтированных расходов средств бюджета при реализации проекта МЧП / при реализации муниципального контракта</a:t>
            </a:r>
          </a:p>
        </p:txBody>
      </p:sp>
      <p:sp>
        <p:nvSpPr>
          <p:cNvPr id="25" name="Прямоугольник 24"/>
          <p:cNvSpPr/>
          <p:nvPr/>
        </p:nvSpPr>
        <p:spPr>
          <a:xfrm>
            <a:off x="1928794" y="5286388"/>
            <a:ext cx="4572000" cy="52322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a:r>
              <a:rPr lang="ru-RU" sz="1400" dirty="0" smtClean="0"/>
              <a:t>объема принимаемых публичным партнером обязательств в случае возникновения рисков</a:t>
            </a:r>
          </a:p>
        </p:txBody>
      </p:sp>
      <p:cxnSp>
        <p:nvCxnSpPr>
          <p:cNvPr id="27" name="Прямая соединительная линия 26"/>
          <p:cNvCxnSpPr>
            <a:stCxn id="6" idx="2"/>
          </p:cNvCxnSpPr>
          <p:nvPr/>
        </p:nvCxnSpPr>
        <p:spPr>
          <a:xfrm rot="16200000" flipH="1">
            <a:off x="4145059" y="4145066"/>
            <a:ext cx="282365" cy="18"/>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Прямая соединительная линия 27"/>
          <p:cNvCxnSpPr/>
          <p:nvPr/>
        </p:nvCxnSpPr>
        <p:spPr>
          <a:xfrm rot="16200000" flipH="1">
            <a:off x="4180794" y="5106090"/>
            <a:ext cx="210923" cy="15"/>
          </a:xfrm>
          <a:prstGeom prst="line">
            <a:avLst/>
          </a:prstGeom>
        </p:spPr>
        <p:style>
          <a:lnRef idx="2">
            <a:schemeClr val="accent1"/>
          </a:lnRef>
          <a:fillRef idx="0">
            <a:schemeClr val="accent1"/>
          </a:fillRef>
          <a:effectRef idx="1">
            <a:schemeClr val="accent1"/>
          </a:effectRef>
          <a:fontRef idx="minor">
            <a:schemeClr val="tx1"/>
          </a:fontRef>
        </p:style>
      </p:cxnSp>
      <p:sp>
        <p:nvSpPr>
          <p:cNvPr id="31" name="Прямоугольник 30"/>
          <p:cNvSpPr/>
          <p:nvPr/>
        </p:nvSpPr>
        <p:spPr>
          <a:xfrm>
            <a:off x="642910" y="6000768"/>
            <a:ext cx="1857388" cy="646331"/>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ru-RU" dirty="0" smtClean="0"/>
              <a:t>Положительное заключение</a:t>
            </a:r>
          </a:p>
        </p:txBody>
      </p:sp>
      <p:cxnSp>
        <p:nvCxnSpPr>
          <p:cNvPr id="35" name="Прямая со стрелкой 34"/>
          <p:cNvCxnSpPr>
            <a:stCxn id="25" idx="2"/>
          </p:cNvCxnSpPr>
          <p:nvPr/>
        </p:nvCxnSpPr>
        <p:spPr>
          <a:xfrm rot="5400000">
            <a:off x="3047652" y="5190816"/>
            <a:ext cx="548350" cy="178593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6" name="Прямая соединительная линия 45"/>
          <p:cNvCxnSpPr/>
          <p:nvPr/>
        </p:nvCxnSpPr>
        <p:spPr>
          <a:xfrm rot="16200000" flipH="1">
            <a:off x="4180794" y="5177528"/>
            <a:ext cx="210923" cy="15"/>
          </a:xfrm>
          <a:prstGeom prst="line">
            <a:avLst/>
          </a:prstGeom>
        </p:spPr>
        <p:style>
          <a:lnRef idx="2">
            <a:schemeClr val="accent1"/>
          </a:lnRef>
          <a:fillRef idx="0">
            <a:schemeClr val="accent1"/>
          </a:fillRef>
          <a:effectRef idx="1">
            <a:schemeClr val="accent1"/>
          </a:effectRef>
          <a:fontRef idx="minor">
            <a:schemeClr val="tx1"/>
          </a:fontRef>
        </p:style>
      </p:cxnSp>
      <p:sp>
        <p:nvSpPr>
          <p:cNvPr id="49" name="Прямоугольник 48"/>
          <p:cNvSpPr/>
          <p:nvPr/>
        </p:nvSpPr>
        <p:spPr>
          <a:xfrm>
            <a:off x="6143636" y="6072206"/>
            <a:ext cx="1694502" cy="646331"/>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ctr"/>
            <a:r>
              <a:rPr lang="ru-RU" dirty="0" smtClean="0">
                <a:solidFill>
                  <a:srgbClr val="FF0000"/>
                </a:solidFill>
              </a:rPr>
              <a:t>Отрицательное</a:t>
            </a:r>
          </a:p>
          <a:p>
            <a:pPr algn="ctr"/>
            <a:r>
              <a:rPr lang="ru-RU" dirty="0" smtClean="0">
                <a:solidFill>
                  <a:srgbClr val="FF0000"/>
                </a:solidFill>
              </a:rPr>
              <a:t> заключение</a:t>
            </a:r>
          </a:p>
        </p:txBody>
      </p:sp>
      <p:cxnSp>
        <p:nvCxnSpPr>
          <p:cNvPr id="51" name="Прямая со стрелкой 50"/>
          <p:cNvCxnSpPr>
            <a:stCxn id="25" idx="2"/>
          </p:cNvCxnSpPr>
          <p:nvPr/>
        </p:nvCxnSpPr>
        <p:spPr>
          <a:xfrm rot="16200000" flipH="1">
            <a:off x="4869321" y="5155081"/>
            <a:ext cx="619788" cy="19288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ru-RU" sz="3600" dirty="0" smtClean="0"/>
              <a:t>3. Принятие решения о реализации проекта МЧП</a:t>
            </a:r>
            <a:endParaRPr lang="ru-RU" sz="3600" dirty="0"/>
          </a:p>
        </p:txBody>
      </p:sp>
      <p:sp>
        <p:nvSpPr>
          <p:cNvPr id="5" name="Прямоугольник 4"/>
          <p:cNvSpPr/>
          <p:nvPr/>
        </p:nvSpPr>
        <p:spPr>
          <a:xfrm>
            <a:off x="571472" y="1571612"/>
            <a:ext cx="2993640" cy="369332"/>
          </a:xfrm>
          <a:prstGeom prst="rect">
            <a:avLst/>
          </a:prstGeom>
        </p:spPr>
        <p:style>
          <a:lnRef idx="1">
            <a:schemeClr val="accent3"/>
          </a:lnRef>
          <a:fillRef idx="3">
            <a:schemeClr val="accent3"/>
          </a:fillRef>
          <a:effectRef idx="2">
            <a:schemeClr val="accent3"/>
          </a:effectRef>
          <a:fontRef idx="minor">
            <a:schemeClr val="lt1"/>
          </a:fontRef>
        </p:style>
        <p:txBody>
          <a:bodyPr wrap="none">
            <a:spAutoFit/>
          </a:bodyPr>
          <a:lstStyle/>
          <a:p>
            <a:pPr algn="ctr"/>
            <a:r>
              <a:rPr lang="ru-RU" dirty="0" smtClean="0"/>
              <a:t>Положительное заключение</a:t>
            </a:r>
          </a:p>
        </p:txBody>
      </p:sp>
      <p:sp>
        <p:nvSpPr>
          <p:cNvPr id="6" name="Прямоугольник 5"/>
          <p:cNvSpPr/>
          <p:nvPr/>
        </p:nvSpPr>
        <p:spPr>
          <a:xfrm>
            <a:off x="5786446" y="1571612"/>
            <a:ext cx="3071834" cy="33855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1600" dirty="0" smtClean="0">
                <a:solidFill>
                  <a:srgbClr val="FF0000"/>
                </a:solidFill>
              </a:rPr>
              <a:t>Отрицательное  заключение</a:t>
            </a:r>
          </a:p>
        </p:txBody>
      </p:sp>
      <p:sp>
        <p:nvSpPr>
          <p:cNvPr id="7" name="Прямоугольник 6"/>
          <p:cNvSpPr/>
          <p:nvPr/>
        </p:nvSpPr>
        <p:spPr>
          <a:xfrm>
            <a:off x="5786446" y="2285992"/>
            <a:ext cx="3068212"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ru-RU" dirty="0" smtClean="0">
                <a:solidFill>
                  <a:srgbClr val="FF0000"/>
                </a:solidFill>
              </a:rPr>
              <a:t>Отказ от реализации проекта</a:t>
            </a:r>
          </a:p>
        </p:txBody>
      </p:sp>
      <p:sp>
        <p:nvSpPr>
          <p:cNvPr id="8" name="Прямоугольник 7"/>
          <p:cNvSpPr/>
          <p:nvPr/>
        </p:nvSpPr>
        <p:spPr>
          <a:xfrm>
            <a:off x="571472" y="2285992"/>
            <a:ext cx="3071834"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dirty="0" smtClean="0"/>
              <a:t>Принятие решения главой МО о реализации проекта</a:t>
            </a:r>
          </a:p>
        </p:txBody>
      </p:sp>
      <p:sp>
        <p:nvSpPr>
          <p:cNvPr id="9" name="Прямоугольник 8"/>
          <p:cNvSpPr/>
          <p:nvPr/>
        </p:nvSpPr>
        <p:spPr>
          <a:xfrm>
            <a:off x="3786182" y="3214686"/>
            <a:ext cx="207170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smtClean="0"/>
              <a:t>поступили  заявления от иных лиц</a:t>
            </a:r>
          </a:p>
        </p:txBody>
      </p:sp>
      <p:sp>
        <p:nvSpPr>
          <p:cNvPr id="10" name="Прямоугольник 9"/>
          <p:cNvSpPr/>
          <p:nvPr/>
        </p:nvSpPr>
        <p:spPr>
          <a:xfrm>
            <a:off x="571472" y="5143512"/>
            <a:ext cx="2928958"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ru-RU" dirty="0" smtClean="0"/>
              <a:t>заключения соглашения без проведения конкурса</a:t>
            </a:r>
          </a:p>
        </p:txBody>
      </p:sp>
      <p:sp>
        <p:nvSpPr>
          <p:cNvPr id="11" name="Прямоугольник 10"/>
          <p:cNvSpPr/>
          <p:nvPr/>
        </p:nvSpPr>
        <p:spPr>
          <a:xfrm>
            <a:off x="3786182" y="4357694"/>
            <a:ext cx="3429024"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dirty="0" smtClean="0"/>
              <a:t>проведение конкурса</a:t>
            </a:r>
          </a:p>
        </p:txBody>
      </p:sp>
      <p:sp>
        <p:nvSpPr>
          <p:cNvPr id="12" name="Прямоугольник 11"/>
          <p:cNvSpPr/>
          <p:nvPr/>
        </p:nvSpPr>
        <p:spPr>
          <a:xfrm>
            <a:off x="571472" y="3214686"/>
            <a:ext cx="2357422"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dirty="0" smtClean="0"/>
              <a:t>не поступили заявления от иных лиц</a:t>
            </a:r>
          </a:p>
        </p:txBody>
      </p:sp>
      <p:sp>
        <p:nvSpPr>
          <p:cNvPr id="13" name="Прямоугольник 12"/>
          <p:cNvSpPr/>
          <p:nvPr/>
        </p:nvSpPr>
        <p:spPr>
          <a:xfrm>
            <a:off x="3786182" y="5143512"/>
            <a:ext cx="3857652"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ru-RU" dirty="0" smtClean="0"/>
              <a:t>заключение соглашения с победителем конкурса</a:t>
            </a:r>
          </a:p>
        </p:txBody>
      </p:sp>
      <p:cxnSp>
        <p:nvCxnSpPr>
          <p:cNvPr id="15" name="Прямая со стрелкой 14"/>
          <p:cNvCxnSpPr/>
          <p:nvPr/>
        </p:nvCxnSpPr>
        <p:spPr>
          <a:xfrm rot="5400000">
            <a:off x="1393009" y="3107529"/>
            <a:ext cx="214314"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7" name="Shape 16"/>
          <p:cNvCxnSpPr>
            <a:stCxn id="8" idx="3"/>
          </p:cNvCxnSpPr>
          <p:nvPr/>
        </p:nvCxnSpPr>
        <p:spPr>
          <a:xfrm>
            <a:off x="3643306" y="2609158"/>
            <a:ext cx="428628" cy="534090"/>
          </a:xfrm>
          <a:prstGeom prst="bentConnector2">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0" name="Shape 19"/>
          <p:cNvCxnSpPr>
            <a:stCxn id="9" idx="3"/>
          </p:cNvCxnSpPr>
          <p:nvPr/>
        </p:nvCxnSpPr>
        <p:spPr>
          <a:xfrm>
            <a:off x="5857884" y="3676351"/>
            <a:ext cx="571504" cy="752781"/>
          </a:xfrm>
          <a:prstGeom prst="bentConnector2">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2" name="Прямая со стрелкой 21"/>
          <p:cNvCxnSpPr/>
          <p:nvPr/>
        </p:nvCxnSpPr>
        <p:spPr>
          <a:xfrm rot="5400000">
            <a:off x="6250793" y="4964917"/>
            <a:ext cx="35719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4" name="Прямая со стрелкой 23"/>
          <p:cNvCxnSpPr/>
          <p:nvPr/>
        </p:nvCxnSpPr>
        <p:spPr>
          <a:xfrm rot="5400000">
            <a:off x="1000100" y="4643446"/>
            <a:ext cx="1000132"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6" name="Прямая со стрелкой 25"/>
          <p:cNvCxnSpPr/>
          <p:nvPr/>
        </p:nvCxnSpPr>
        <p:spPr>
          <a:xfrm rot="5400000">
            <a:off x="1250133" y="2107397"/>
            <a:ext cx="35719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8" name="Прямая со стрелкой 27"/>
          <p:cNvCxnSpPr>
            <a:stCxn id="6" idx="2"/>
            <a:endCxn id="7" idx="0"/>
          </p:cNvCxnSpPr>
          <p:nvPr/>
        </p:nvCxnSpPr>
        <p:spPr>
          <a:xfrm rot="5400000">
            <a:off x="7133545" y="2097174"/>
            <a:ext cx="375826" cy="1811"/>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Сравнение соглашения о МЧП и концессионного соглашения</a:t>
            </a:r>
            <a:endParaRPr lang="ru-RU" dirty="0"/>
          </a:p>
        </p:txBody>
      </p:sp>
      <p:graphicFrame>
        <p:nvGraphicFramePr>
          <p:cNvPr id="4" name="Содержимое 3"/>
          <p:cNvGraphicFramePr>
            <a:graphicFrameLocks noGrp="1"/>
          </p:cNvGraphicFramePr>
          <p:nvPr>
            <p:ph sz="quarter" idx="1"/>
          </p:nvPr>
        </p:nvGraphicFramePr>
        <p:xfrm>
          <a:off x="571472" y="1428736"/>
          <a:ext cx="8153400" cy="5222240"/>
        </p:xfrm>
        <a:graphic>
          <a:graphicData uri="http://schemas.openxmlformats.org/drawingml/2006/table">
            <a:tbl>
              <a:tblPr firstRow="1" bandRow="1">
                <a:tableStyleId>{5C22544A-7EE6-4342-B048-85BDC9FD1C3A}</a:tableStyleId>
              </a:tblPr>
              <a:tblGrid>
                <a:gridCol w="2173275"/>
                <a:gridCol w="2500330"/>
                <a:gridCol w="3479795"/>
              </a:tblGrid>
              <a:tr h="370840">
                <a:tc>
                  <a:txBody>
                    <a:bodyPr/>
                    <a:lstStyle/>
                    <a:p>
                      <a:endParaRPr lang="ru-RU" dirty="0"/>
                    </a:p>
                  </a:txBody>
                  <a:tcPr/>
                </a:tc>
                <a:tc>
                  <a:txBody>
                    <a:bodyPr/>
                    <a:lstStyle/>
                    <a:p>
                      <a:r>
                        <a:rPr lang="ru-RU" dirty="0" smtClean="0"/>
                        <a:t>Соглашения о МЧП </a:t>
                      </a:r>
                      <a:endParaRPr lang="ru-RU" dirty="0"/>
                    </a:p>
                  </a:txBody>
                  <a:tcPr/>
                </a:tc>
                <a:tc>
                  <a:txBody>
                    <a:bodyPr/>
                    <a:lstStyle/>
                    <a:p>
                      <a:r>
                        <a:rPr lang="ru-RU" dirty="0" smtClean="0"/>
                        <a:t>Концессионные соглашения</a:t>
                      </a:r>
                      <a:endParaRPr lang="ru-RU"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Частный партнер (концессионер)</a:t>
                      </a:r>
                      <a:endParaRPr lang="ru-RU" dirty="0"/>
                    </a:p>
                  </a:txBody>
                  <a:tcPr/>
                </a:tc>
                <a:tc>
                  <a:txBody>
                    <a:bodyPr/>
                    <a:lstStyle/>
                    <a:p>
                      <a:r>
                        <a:rPr lang="ru-RU" dirty="0" smtClean="0"/>
                        <a:t>российское юр. лицо</a:t>
                      </a:r>
                      <a:endParaRPr lang="ru-RU" dirty="0"/>
                    </a:p>
                  </a:txBody>
                  <a:tcPr/>
                </a:tc>
                <a:tc>
                  <a:txBody>
                    <a:bodyPr/>
                    <a:lstStyle/>
                    <a:p>
                      <a:r>
                        <a:rPr lang="ru-RU" dirty="0" smtClean="0"/>
                        <a:t>ИП, российское или иностранное юр. лицо либо действующие без образования юр. лица по договору простого товарищества (договору о совместной деятельности) два и более указанных юр. лица</a:t>
                      </a:r>
                      <a:endParaRPr lang="ru-RU" dirty="0"/>
                    </a:p>
                  </a:txBody>
                  <a:tcPr/>
                </a:tc>
              </a:tr>
              <a:tr h="370840">
                <a:tc>
                  <a:txBody>
                    <a:bodyPr/>
                    <a:lstStyle/>
                    <a:p>
                      <a:r>
                        <a:rPr lang="ru-RU" dirty="0" smtClean="0"/>
                        <a:t>Право собственности на объект</a:t>
                      </a:r>
                      <a:endParaRPr lang="ru-RU" dirty="0"/>
                    </a:p>
                  </a:txBody>
                  <a:tcPr/>
                </a:tc>
                <a:tc>
                  <a:txBody>
                    <a:bodyPr/>
                    <a:lstStyle/>
                    <a:p>
                      <a:r>
                        <a:rPr lang="ru-RU" dirty="0" smtClean="0"/>
                        <a:t>возникает у частного партнера</a:t>
                      </a:r>
                      <a:endParaRPr lang="ru-RU" dirty="0"/>
                    </a:p>
                  </a:txBody>
                  <a:tcPr/>
                </a:tc>
                <a:tc>
                  <a:txBody>
                    <a:bodyPr/>
                    <a:lstStyle/>
                    <a:p>
                      <a:r>
                        <a:rPr lang="ru-RU" dirty="0" smtClean="0"/>
                        <a:t>сохраняется за публичной стороной (</a:t>
                      </a:r>
                      <a:r>
                        <a:rPr lang="ru-RU" dirty="0" err="1" smtClean="0"/>
                        <a:t>концедентом</a:t>
                      </a:r>
                      <a:r>
                        <a:rPr lang="ru-RU" dirty="0" smtClean="0"/>
                        <a:t>)</a:t>
                      </a:r>
                      <a:endParaRPr lang="ru-RU" dirty="0"/>
                    </a:p>
                  </a:txBody>
                  <a:tcPr/>
                </a:tc>
              </a:tr>
              <a:tr h="370840">
                <a:tc>
                  <a:txBody>
                    <a:bodyPr/>
                    <a:lstStyle/>
                    <a:p>
                      <a:r>
                        <a:rPr lang="ru-RU" dirty="0" smtClean="0"/>
                        <a:t>Осуществление эксплуатации объекта</a:t>
                      </a:r>
                      <a:endParaRPr lang="ru-RU" dirty="0"/>
                    </a:p>
                  </a:txBody>
                  <a:tcPr/>
                </a:tc>
                <a:tc>
                  <a:txBody>
                    <a:bodyPr/>
                    <a:lstStyle/>
                    <a:p>
                      <a:r>
                        <a:rPr lang="ru-RU" dirty="0" smtClean="0"/>
                        <a:t>может быть возложено на публичного партнера</a:t>
                      </a:r>
                      <a:endParaRPr lang="ru-RU" dirty="0"/>
                    </a:p>
                  </a:txBody>
                  <a:tcPr/>
                </a:tc>
                <a:tc>
                  <a:txBody>
                    <a:bodyPr/>
                    <a:lstStyle/>
                    <a:p>
                      <a:r>
                        <a:rPr lang="ru-RU" dirty="0" smtClean="0"/>
                        <a:t>возлагается на концессионера</a:t>
                      </a:r>
                      <a:endParaRPr lang="ru-RU" dirty="0"/>
                    </a:p>
                  </a:txBody>
                  <a:tcPr/>
                </a:tc>
              </a:tr>
              <a:tr h="370840">
                <a:tc>
                  <a:txBody>
                    <a:bodyPr/>
                    <a:lstStyle/>
                    <a:p>
                      <a:r>
                        <a:rPr lang="ru-RU" dirty="0" smtClean="0"/>
                        <a:t>Срок соглашения</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800" kern="1200" baseline="0" dirty="0" smtClean="0">
                          <a:solidFill>
                            <a:schemeClr val="dk1"/>
                          </a:solidFill>
                          <a:latin typeface="+mn-lt"/>
                          <a:ea typeface="+mn-ea"/>
                          <a:cs typeface="+mn-cs"/>
                        </a:rPr>
                        <a:t>не менее чем три года</a:t>
                      </a:r>
                    </a:p>
                  </a:txBody>
                  <a:tcPr/>
                </a:tc>
                <a:tc>
                  <a:txBody>
                    <a:bodyPr/>
                    <a:lstStyle/>
                    <a:p>
                      <a:r>
                        <a:rPr lang="ru-RU" dirty="0" smtClean="0"/>
                        <a:t>установлен соглашением</a:t>
                      </a:r>
                      <a:endParaRPr lang="ru-RU" dirty="0"/>
                    </a:p>
                  </a:txBody>
                  <a:tcPr/>
                </a:tc>
              </a:tr>
              <a:tr h="370840">
                <a:tc>
                  <a:txBody>
                    <a:bodyPr/>
                    <a:lstStyle/>
                    <a:p>
                      <a:r>
                        <a:rPr lang="ru-RU" dirty="0" smtClean="0"/>
                        <a:t>Финансирование проекта</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800" kern="1200" baseline="0" dirty="0" smtClean="0">
                          <a:solidFill>
                            <a:schemeClr val="dk1"/>
                          </a:solidFill>
                          <a:latin typeface="+mn-lt"/>
                          <a:ea typeface="+mn-ea"/>
                          <a:cs typeface="+mn-cs"/>
                        </a:rPr>
                        <a:t>с участием бюджетных средств</a:t>
                      </a:r>
                    </a:p>
                  </a:txBody>
                  <a:tcPr/>
                </a:tc>
                <a:tc>
                  <a:txBody>
                    <a:bodyPr/>
                    <a:lstStyle/>
                    <a:p>
                      <a:r>
                        <a:rPr lang="ru-RU" dirty="0" smtClean="0"/>
                        <a:t>собственные средства концессионера</a:t>
                      </a:r>
                      <a:endParaRPr lang="ru-RU" dirty="0"/>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Концессионные соглашения</a:t>
            </a:r>
            <a:endParaRPr lang="ru-RU" b="1" dirty="0"/>
          </a:p>
        </p:txBody>
      </p:sp>
      <p:sp>
        <p:nvSpPr>
          <p:cNvPr id="3" name="Содержимое 2"/>
          <p:cNvSpPr>
            <a:spLocks noGrp="1"/>
          </p:cNvSpPr>
          <p:nvPr>
            <p:ph sz="quarter" idx="1"/>
          </p:nvPr>
        </p:nvSpPr>
        <p:spPr/>
        <p:txBody>
          <a:bodyPr>
            <a:normAutofit fontScale="55000" lnSpcReduction="20000"/>
          </a:bodyPr>
          <a:lstStyle/>
          <a:p>
            <a:r>
              <a:rPr lang="ru-RU" sz="3300" b="1" dirty="0" smtClean="0">
                <a:latin typeface="Liberation Serif" pitchFamily="18" charset="0"/>
                <a:ea typeface="Liberation Serif" pitchFamily="18" charset="0"/>
                <a:cs typeface="Liberation Serif" pitchFamily="18" charset="0"/>
              </a:rPr>
              <a:t>По концессионному соглашению </a:t>
            </a:r>
            <a:r>
              <a:rPr lang="ru-RU" sz="3300" dirty="0" smtClean="0">
                <a:latin typeface="Liberation Serif" pitchFamily="18" charset="0"/>
                <a:ea typeface="Liberation Serif" pitchFamily="18" charset="0"/>
                <a:cs typeface="Liberation Serif" pitchFamily="18" charset="0"/>
              </a:rPr>
              <a:t>одна сторона (концессионер) обязуется </a:t>
            </a:r>
            <a:r>
              <a:rPr lang="ru-RU" sz="3300" u="sng" dirty="0" smtClean="0">
                <a:latin typeface="Liberation Serif" pitchFamily="18" charset="0"/>
                <a:ea typeface="Liberation Serif" pitchFamily="18" charset="0"/>
                <a:cs typeface="Liberation Serif" pitchFamily="18" charset="0"/>
              </a:rPr>
              <a:t>за свой счет </a:t>
            </a:r>
            <a:r>
              <a:rPr lang="ru-RU" sz="3300" dirty="0" smtClean="0">
                <a:latin typeface="Liberation Serif" pitchFamily="18" charset="0"/>
                <a:ea typeface="Liberation Serif" pitchFamily="18" charset="0"/>
                <a:cs typeface="Liberation Serif" pitchFamily="18" charset="0"/>
              </a:rPr>
              <a:t>создать и (или) реконструировать определенное этим соглашением имущество (далее - объект концессионного соглашения), </a:t>
            </a:r>
            <a:r>
              <a:rPr lang="ru-RU" sz="3300" u="sng" dirty="0" smtClean="0">
                <a:latin typeface="Liberation Serif" pitchFamily="18" charset="0"/>
                <a:ea typeface="Liberation Serif" pitchFamily="18" charset="0"/>
                <a:cs typeface="Liberation Serif" pitchFamily="18" charset="0"/>
              </a:rPr>
              <a:t>право собственности </a:t>
            </a:r>
            <a:r>
              <a:rPr lang="ru-RU" sz="3300" dirty="0" smtClean="0">
                <a:latin typeface="Liberation Serif" pitchFamily="18" charset="0"/>
                <a:ea typeface="Liberation Serif" pitchFamily="18" charset="0"/>
                <a:cs typeface="Liberation Serif" pitchFamily="18" charset="0"/>
              </a:rPr>
              <a:t>на которое принадлежит или </a:t>
            </a:r>
            <a:r>
              <a:rPr lang="ru-RU" sz="3300" u="sng" dirty="0" smtClean="0">
                <a:latin typeface="Liberation Serif" pitchFamily="18" charset="0"/>
                <a:ea typeface="Liberation Serif" pitchFamily="18" charset="0"/>
                <a:cs typeface="Liberation Serif" pitchFamily="18" charset="0"/>
              </a:rPr>
              <a:t>будет принадлежать другой стороне </a:t>
            </a:r>
            <a:r>
              <a:rPr lang="ru-RU" sz="3300" dirty="0" smtClean="0">
                <a:latin typeface="Liberation Serif" pitchFamily="18" charset="0"/>
                <a:ea typeface="Liberation Serif" pitchFamily="18" charset="0"/>
                <a:cs typeface="Liberation Serif" pitchFamily="18" charset="0"/>
              </a:rPr>
              <a:t>(</a:t>
            </a:r>
            <a:r>
              <a:rPr lang="ru-RU" sz="3300" dirty="0" err="1" smtClean="0">
                <a:latin typeface="Liberation Serif" pitchFamily="18" charset="0"/>
                <a:ea typeface="Liberation Serif" pitchFamily="18" charset="0"/>
                <a:cs typeface="Liberation Serif" pitchFamily="18" charset="0"/>
              </a:rPr>
              <a:t>концеденту</a:t>
            </a:r>
            <a:r>
              <a:rPr lang="ru-RU" sz="3300" dirty="0" smtClean="0">
                <a:latin typeface="Liberation Serif" pitchFamily="18" charset="0"/>
                <a:ea typeface="Liberation Serif" pitchFamily="18" charset="0"/>
                <a:cs typeface="Liberation Serif" pitchFamily="18" charset="0"/>
              </a:rPr>
              <a:t>), осуществлять деятельность с использованием (эксплуатацией) объекта концессионного соглашения, а концедент обязуется предоставить концессионеру на срок, установленный этим соглашением, права владения и пользования объектом концессионного соглашения для осуществления указанной деятельности.</a:t>
            </a:r>
          </a:p>
          <a:p>
            <a:r>
              <a:rPr lang="ru-RU" b="1" dirty="0" err="1" smtClean="0">
                <a:latin typeface="Liberation Serif" pitchFamily="18" charset="0"/>
                <a:ea typeface="Liberation Serif" pitchFamily="18" charset="0"/>
                <a:cs typeface="Liberation Serif" pitchFamily="18" charset="0"/>
              </a:rPr>
              <a:t>Концедент</a:t>
            </a:r>
            <a:r>
              <a:rPr lang="ru-RU" dirty="0" smtClean="0">
                <a:latin typeface="Liberation Serif" pitchFamily="18" charset="0"/>
                <a:ea typeface="Liberation Serif" pitchFamily="18" charset="0"/>
                <a:cs typeface="Liberation Serif" pitchFamily="18" charset="0"/>
              </a:rPr>
              <a:t> - Российская Федерация, от имени которой выступает Правительство Российской Федерации, или уполномоченный им федеральный орган исполнительной власти, или орган публичной власти федеральной территории, либо субъект Российской Федерации, от имени которого выступает орган государственной власти субъекта Российской Федерации, либо муниципальное образование, от имени которого выступает орган местного самоуправления. </a:t>
            </a:r>
          </a:p>
          <a:p>
            <a:r>
              <a:rPr lang="ru-RU" b="1" dirty="0" smtClean="0">
                <a:latin typeface="Liberation Serif" pitchFamily="18" charset="0"/>
                <a:ea typeface="Liberation Serif" pitchFamily="18" charset="0"/>
                <a:cs typeface="Liberation Serif" pitchFamily="18" charset="0"/>
              </a:rPr>
              <a:t>Концессионер </a:t>
            </a:r>
            <a:r>
              <a:rPr lang="ru-RU" dirty="0" smtClean="0">
                <a:latin typeface="Liberation Serif" pitchFamily="18" charset="0"/>
                <a:ea typeface="Liberation Serif" pitchFamily="18" charset="0"/>
                <a:cs typeface="Liberation Serif" pitchFamily="18" charset="0"/>
              </a:rPr>
              <a:t>- индивидуальный предприниматель, российское или иностранное юридическое лицо либо действующие без образования юридического лица по договору простого товарищества (договору о совместной деятельности) два и более указанных юридических лица.</a:t>
            </a:r>
            <a:endParaRPr lang="ru-RU" dirty="0" smtClean="0">
              <a:latin typeface="Liberation Serif" pitchFamily="18" charset="0"/>
              <a:ea typeface="Liberation Serif" pitchFamily="18" charset="0"/>
              <a:cs typeface="Liberation Serif" pitchFamily="18" charset="0"/>
              <a:hlinkClick r:id="rId2"/>
            </a:endParaRP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85728"/>
            <a:ext cx="8153400" cy="990600"/>
          </a:xfrm>
        </p:spPr>
        <p:txBody>
          <a:bodyPr>
            <a:normAutofit fontScale="90000"/>
          </a:bodyPr>
          <a:lstStyle/>
          <a:p>
            <a:r>
              <a:rPr lang="ru-RU" sz="4000" b="1" dirty="0" smtClean="0"/>
              <a:t>Объекты концессионного соглашения </a:t>
            </a:r>
            <a:endParaRPr lang="ru-RU" b="1" dirty="0"/>
          </a:p>
        </p:txBody>
      </p:sp>
      <p:sp>
        <p:nvSpPr>
          <p:cNvPr id="3" name="Содержимое 2"/>
          <p:cNvSpPr>
            <a:spLocks noGrp="1"/>
          </p:cNvSpPr>
          <p:nvPr>
            <p:ph sz="quarter" idx="1"/>
          </p:nvPr>
        </p:nvSpPr>
        <p:spPr>
          <a:xfrm>
            <a:off x="0" y="1500174"/>
            <a:ext cx="9144000" cy="4495800"/>
          </a:xfrm>
        </p:spPr>
        <p:txBody>
          <a:bodyPr>
            <a:noAutofit/>
          </a:bodyPr>
          <a:lstStyle/>
          <a:p>
            <a:r>
              <a:rPr lang="ru-RU" sz="1300" dirty="0" smtClean="0"/>
              <a:t>1) </a:t>
            </a:r>
            <a:r>
              <a:rPr lang="ru-RU" sz="1300" dirty="0" smtClean="0">
                <a:latin typeface="Liberation Serif" pitchFamily="18" charset="0"/>
                <a:ea typeface="Liberation Serif" pitchFamily="18" charset="0"/>
                <a:cs typeface="Liberation Serif" pitchFamily="18" charset="0"/>
              </a:rPr>
              <a:t>автомобильные дороги или участки автомобильных дорог, защитные дорожные сооружения, искусственные дорожные сооружения, производственные объекты, объекты дорожного сервиса;</a:t>
            </a:r>
          </a:p>
          <a:p>
            <a:r>
              <a:rPr lang="ru-RU" sz="1300" dirty="0" smtClean="0">
                <a:latin typeface="Liberation Serif" pitchFamily="18" charset="0"/>
                <a:ea typeface="Liberation Serif" pitchFamily="18" charset="0"/>
                <a:cs typeface="Liberation Serif" pitchFamily="18" charset="0"/>
              </a:rPr>
              <a:t>2) объекты железнодорожного транспорта;</a:t>
            </a:r>
          </a:p>
          <a:p>
            <a:r>
              <a:rPr lang="ru-RU" sz="1300" dirty="0" smtClean="0">
                <a:latin typeface="Liberation Serif" pitchFamily="18" charset="0"/>
                <a:ea typeface="Liberation Serif" pitchFamily="18" charset="0"/>
                <a:cs typeface="Liberation Serif" pitchFamily="18" charset="0"/>
              </a:rPr>
              <a:t>3) объекты трубопроводного транспорта;</a:t>
            </a:r>
          </a:p>
          <a:p>
            <a:r>
              <a:rPr lang="ru-RU" sz="1300" dirty="0" smtClean="0">
                <a:latin typeface="Liberation Serif" pitchFamily="18" charset="0"/>
                <a:ea typeface="Liberation Serif" pitchFamily="18" charset="0"/>
                <a:cs typeface="Liberation Serif" pitchFamily="18" charset="0"/>
              </a:rPr>
              <a:t>4) морские и речные порты, в том числе искусственные земельные участки, гидротехнические сооружения портов, объекты их производственной и инженерной инфраструктур;</a:t>
            </a:r>
          </a:p>
          <a:p>
            <a:r>
              <a:rPr lang="ru-RU" sz="1300" dirty="0" smtClean="0">
                <a:latin typeface="Liberation Serif" pitchFamily="18" charset="0"/>
                <a:ea typeface="Liberation Serif" pitchFamily="18" charset="0"/>
                <a:cs typeface="Liberation Serif" pitchFamily="18" charset="0"/>
              </a:rPr>
              <a:t>5) морские и речные суда, суда смешанного (река - море) плавания;</a:t>
            </a:r>
          </a:p>
          <a:p>
            <a:r>
              <a:rPr lang="ru-RU" sz="1300" dirty="0" smtClean="0">
                <a:latin typeface="Liberation Serif" pitchFamily="18" charset="0"/>
                <a:ea typeface="Liberation Serif" pitchFamily="18" charset="0"/>
                <a:cs typeface="Liberation Serif" pitchFamily="18" charset="0"/>
              </a:rPr>
              <a:t>6) аэродромы или здания и (или) сооружения, предназначенные для взлета, посадки, руления и стоянки воздушных судов;</a:t>
            </a:r>
          </a:p>
          <a:p>
            <a:r>
              <a:rPr lang="ru-RU" sz="1300" dirty="0" smtClean="0">
                <a:latin typeface="Liberation Serif" pitchFamily="18" charset="0"/>
                <a:ea typeface="Liberation Serif" pitchFamily="18" charset="0"/>
                <a:cs typeface="Liberation Serif" pitchFamily="18" charset="0"/>
              </a:rPr>
              <a:t>7) гидротехнические сооружения;</a:t>
            </a:r>
          </a:p>
          <a:p>
            <a:r>
              <a:rPr lang="ru-RU" sz="1300" dirty="0" smtClean="0">
                <a:latin typeface="Liberation Serif" pitchFamily="18" charset="0"/>
                <a:ea typeface="Liberation Serif" pitchFamily="18" charset="0"/>
                <a:cs typeface="Liberation Serif" pitchFamily="18" charset="0"/>
              </a:rPr>
              <a:t>8) объекты по производству, передаче и распределению электрической энергии;</a:t>
            </a:r>
          </a:p>
          <a:p>
            <a:r>
              <a:rPr lang="ru-RU" sz="1300" dirty="0" smtClean="0">
                <a:latin typeface="Liberation Serif" pitchFamily="18" charset="0"/>
                <a:ea typeface="Liberation Serif" pitchFamily="18" charset="0"/>
                <a:cs typeface="Liberation Serif" pitchFamily="18" charset="0"/>
              </a:rPr>
              <a:t>9) объекты транспортной инфраструктуры и технологически связанные с ними транспортные средства;</a:t>
            </a:r>
          </a:p>
          <a:p>
            <a:r>
              <a:rPr lang="ru-RU" sz="1300" dirty="0" smtClean="0">
                <a:latin typeface="Liberation Serif" pitchFamily="18" charset="0"/>
                <a:ea typeface="Liberation Serif" pitchFamily="18" charset="0"/>
                <a:cs typeface="Liberation Serif" pitchFamily="18" charset="0"/>
              </a:rPr>
              <a:t>10) объекты здравоохранения, в том числе объекты, предназначенные для санаторно-курортного лечения; </a:t>
            </a:r>
          </a:p>
          <a:p>
            <a:r>
              <a:rPr lang="ru-RU" sz="1300" dirty="0" smtClean="0">
                <a:latin typeface="Liberation Serif" pitchFamily="18" charset="0"/>
                <a:ea typeface="Liberation Serif" pitchFamily="18" charset="0"/>
                <a:cs typeface="Liberation Serif" pitchFamily="18" charset="0"/>
              </a:rPr>
              <a:t>11) объекты образования, культуры, спорта, объекты, используемые для организации отдыха граждан и туризма, иные объекты социально-культурного назначения;</a:t>
            </a:r>
          </a:p>
          <a:p>
            <a:r>
              <a:rPr lang="ru-RU" sz="1300" dirty="0" smtClean="0">
                <a:latin typeface="Liberation Serif" pitchFamily="18" charset="0"/>
                <a:ea typeface="Liberation Serif" pitchFamily="18" charset="0"/>
                <a:cs typeface="Liberation Serif" pitchFamily="18" charset="0"/>
              </a:rPr>
              <a:t>12) объекты производства, первичной и (или) последующей (промышленной) переработки, хранения сельскохозяйственной продукции;</a:t>
            </a:r>
          </a:p>
          <a:p>
            <a:r>
              <a:rPr lang="ru-RU" sz="1300" dirty="0" smtClean="0">
                <a:latin typeface="Liberation Serif" pitchFamily="18" charset="0"/>
                <a:ea typeface="Liberation Serif" pitchFamily="18" charset="0"/>
                <a:cs typeface="Liberation Serif" pitchFamily="18" charset="0"/>
              </a:rPr>
              <a:t>13) программы для ЭВМ, базы данных, информационные системы и (или) сайты в сети "Интернет»;</a:t>
            </a:r>
          </a:p>
          <a:p>
            <a:r>
              <a:rPr lang="ru-RU" sz="1300" dirty="0" smtClean="0">
                <a:latin typeface="Liberation Serif" pitchFamily="18" charset="0"/>
                <a:ea typeface="Liberation Serif" pitchFamily="18" charset="0"/>
                <a:cs typeface="Liberation Serif" pitchFamily="18" charset="0"/>
              </a:rPr>
              <a:t>14) совокупность зданий, частей зданий или помещений, объединенных единым назначением с движимым имуществом, технологически связанным с объектами информационных технологий, и предназначенных для автоматизации с использованием программ для ЭВМ и баз данных.</a:t>
            </a:r>
          </a:p>
          <a:p>
            <a:endParaRPr lang="ru-RU" sz="1400" dirty="0" smtClean="0">
              <a:latin typeface="Liberation Serif" pitchFamily="18" charset="0"/>
              <a:ea typeface="Liberation Serif" pitchFamily="18" charset="0"/>
              <a:cs typeface="Liberation Serif" pitchFamily="18" charset="0"/>
            </a:endParaRPr>
          </a:p>
          <a:p>
            <a:endParaRPr lang="ru-RU" sz="1400" dirty="0" smtClean="0">
              <a:hlinkClick r:id="rId2"/>
            </a:endParaRPr>
          </a:p>
          <a:p>
            <a:endParaRPr lang="ru-RU" sz="1400" dirty="0" smtClean="0"/>
          </a:p>
          <a:p>
            <a:endParaRPr lang="ru-RU" sz="1400" dirty="0" smtClean="0"/>
          </a:p>
          <a:p>
            <a:endParaRPr lang="ru-RU" sz="1400" dirty="0" smtClean="0"/>
          </a:p>
          <a:p>
            <a:endParaRPr lang="ru-RU" sz="1400" dirty="0" smtClean="0"/>
          </a:p>
          <a:p>
            <a:endParaRPr lang="ru-RU" sz="1400" dirty="0" smtClean="0"/>
          </a:p>
        </p:txBody>
      </p:sp>
      <p:sp>
        <p:nvSpPr>
          <p:cNvPr id="4" name="Прямоугольник 3"/>
          <p:cNvSpPr/>
          <p:nvPr/>
        </p:nvSpPr>
        <p:spPr>
          <a:xfrm>
            <a:off x="571472" y="1214422"/>
            <a:ext cx="4164858" cy="369332"/>
          </a:xfrm>
          <a:prstGeom prst="rect">
            <a:avLst/>
          </a:prstGeom>
        </p:spPr>
        <p:txBody>
          <a:bodyPr wrap="none">
            <a:spAutoFit/>
          </a:bodyPr>
          <a:lstStyle/>
          <a:p>
            <a:r>
              <a:rPr lang="ru-RU" b="1" dirty="0" smtClean="0">
                <a:solidFill>
                  <a:srgbClr val="FF0000"/>
                </a:solidFill>
              </a:rPr>
              <a:t>Как при соглашении о МЧП могут быть:</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4000" b="1" dirty="0" smtClean="0">
                <a:solidFill>
                  <a:srgbClr val="775F55"/>
                </a:solidFill>
              </a:rPr>
              <a:t>Объекты концессионного соглашения </a:t>
            </a:r>
            <a:endParaRPr lang="ru-RU" b="1" dirty="0"/>
          </a:p>
        </p:txBody>
      </p:sp>
      <p:sp>
        <p:nvSpPr>
          <p:cNvPr id="3" name="Содержимое 2"/>
          <p:cNvSpPr>
            <a:spLocks noGrp="1"/>
          </p:cNvSpPr>
          <p:nvPr>
            <p:ph sz="quarter" idx="1"/>
          </p:nvPr>
        </p:nvSpPr>
        <p:spPr/>
        <p:txBody>
          <a:bodyPr>
            <a:normAutofit fontScale="32500" lnSpcReduction="20000"/>
          </a:bodyPr>
          <a:lstStyle/>
          <a:p>
            <a:r>
              <a:rPr lang="ru-RU" sz="4900" dirty="0" smtClean="0">
                <a:latin typeface="Liberation Serif" pitchFamily="18" charset="0"/>
                <a:ea typeface="Liberation Serif" pitchFamily="18" charset="0"/>
                <a:cs typeface="Liberation Serif" pitchFamily="18" charset="0"/>
              </a:rPr>
              <a:t>1) здания, строения и сооружения, предназначенные для складирования, хранения и ремонта имущества Вооруженных Сил Российской Федерации, объекты производственной и инженерной инфраструктур таких зданий, строений и сооружений;</a:t>
            </a:r>
          </a:p>
          <a:p>
            <a:r>
              <a:rPr lang="ru-RU" sz="4900" dirty="0" smtClean="0">
                <a:latin typeface="Liberation Serif" pitchFamily="18" charset="0"/>
                <a:ea typeface="Liberation Serif" pitchFamily="18" charset="0"/>
                <a:cs typeface="Liberation Serif" pitchFamily="18" charset="0"/>
              </a:rPr>
              <a:t>2) объекты, на которых осуществляются обработка, накопление, утилизация, обезвреживание, размещение твердых коммунальных отходов;</a:t>
            </a:r>
          </a:p>
          <a:p>
            <a:r>
              <a:rPr lang="ru-RU" sz="4900" dirty="0" smtClean="0">
                <a:latin typeface="Liberation Serif" pitchFamily="18" charset="0"/>
                <a:ea typeface="Liberation Serif" pitchFamily="18" charset="0"/>
                <a:cs typeface="Liberation Serif" pitchFamily="18" charset="0"/>
              </a:rPr>
              <a:t>3) объекты коммунальной инфраструктуры или объекты коммунального хозяйства;</a:t>
            </a:r>
            <a:endParaRPr lang="ru-RU" sz="4900" dirty="0" smtClean="0">
              <a:latin typeface="Liberation Serif" pitchFamily="18" charset="0"/>
              <a:ea typeface="Liberation Serif" pitchFamily="18" charset="0"/>
              <a:cs typeface="Liberation Serif" pitchFamily="18" charset="0"/>
              <a:hlinkClick r:id=""/>
            </a:endParaRPr>
          </a:p>
          <a:p>
            <a:r>
              <a:rPr lang="ru-RU" sz="4900" dirty="0" smtClean="0">
                <a:latin typeface="Liberation Serif" pitchFamily="18" charset="0"/>
                <a:ea typeface="Liberation Serif" pitchFamily="18" charset="0"/>
                <a:cs typeface="Liberation Serif" pitchFamily="18" charset="0"/>
              </a:rPr>
              <a:t>4) объекты социального обслуживания граждан;</a:t>
            </a:r>
          </a:p>
          <a:p>
            <a:r>
              <a:rPr lang="ru-RU" sz="4900" dirty="0" smtClean="0">
                <a:latin typeface="Liberation Serif" pitchFamily="18" charset="0"/>
                <a:ea typeface="Liberation Serif" pitchFamily="18" charset="0"/>
                <a:cs typeface="Liberation Serif" pitchFamily="18" charset="0"/>
              </a:rPr>
              <a:t>5) объекты газоснабжения;</a:t>
            </a:r>
          </a:p>
          <a:p>
            <a:r>
              <a:rPr lang="ru-RU" sz="4900" dirty="0" smtClean="0">
                <a:latin typeface="Liberation Serif" pitchFamily="18" charset="0"/>
                <a:ea typeface="Liberation Serif" pitchFamily="18" charset="0"/>
                <a:cs typeface="Liberation Serif" pitchFamily="18" charset="0"/>
              </a:rPr>
              <a:t>6) объекты производственной и инженерной инфраструктур аэропортов; </a:t>
            </a:r>
          </a:p>
          <a:p>
            <a:r>
              <a:rPr lang="ru-RU" sz="4900" dirty="0" smtClean="0">
                <a:latin typeface="Liberation Serif" pitchFamily="18" charset="0"/>
                <a:ea typeface="Liberation Serif" pitchFamily="18" charset="0"/>
                <a:cs typeface="Liberation Serif" pitchFamily="18" charset="0"/>
              </a:rPr>
              <a:t>7) объекты теплоснабжения, централизованные системы горячего водоснабжения, холодного водоснабжения и (или) водоотведения, отдельные объекты таких систем;</a:t>
            </a:r>
          </a:p>
          <a:p>
            <a:endParaRPr lang="ru-RU" sz="5600" dirty="0" smtClean="0">
              <a:latin typeface="Liberation Serif" pitchFamily="18" charset="0"/>
              <a:ea typeface="Liberation Serif" pitchFamily="18" charset="0"/>
              <a:cs typeface="Liberation Serif" pitchFamily="18" charset="0"/>
            </a:endParaRPr>
          </a:p>
          <a:p>
            <a:endParaRPr lang="ru-RU" dirty="0">
              <a:latin typeface="Liberation Serif" pitchFamily="18" charset="0"/>
              <a:ea typeface="Liberation Serif" pitchFamily="18" charset="0"/>
              <a:cs typeface="Liberation Serif" pitchFamily="18" charset="0"/>
            </a:endParaRPr>
          </a:p>
        </p:txBody>
      </p:sp>
      <p:sp>
        <p:nvSpPr>
          <p:cNvPr id="4" name="Прямоугольник 3"/>
          <p:cNvSpPr/>
          <p:nvPr/>
        </p:nvSpPr>
        <p:spPr>
          <a:xfrm>
            <a:off x="571472" y="1214422"/>
            <a:ext cx="4637552" cy="369332"/>
          </a:xfrm>
          <a:prstGeom prst="rect">
            <a:avLst/>
          </a:prstGeom>
        </p:spPr>
        <p:txBody>
          <a:bodyPr wrap="none">
            <a:spAutoFit/>
          </a:bodyPr>
          <a:lstStyle/>
          <a:p>
            <a:r>
              <a:rPr lang="ru-RU" b="1" dirty="0" smtClean="0">
                <a:solidFill>
                  <a:srgbClr val="FF0000"/>
                </a:solidFill>
              </a:rPr>
              <a:t>В отличие от соглашений о МЧП могут быть:</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1155</TotalTime>
  <Words>2628</Words>
  <Application>Microsoft Office PowerPoint</Application>
  <PresentationFormat>Экран (4:3)</PresentationFormat>
  <Paragraphs>218</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Обычная</vt:lpstr>
      <vt:lpstr>Муниципально-частное партнерство</vt:lpstr>
      <vt:lpstr>Нормативно-правовое регулирование</vt:lpstr>
      <vt:lpstr>Основные понятия</vt:lpstr>
      <vt:lpstr>Стороны соглашения о МЧП</vt:lpstr>
      <vt:lpstr>Обязательные элементы соглашений МЧП</vt:lpstr>
      <vt:lpstr>Объекты соглашения</vt:lpstr>
      <vt:lpstr>Объекты соглашения</vt:lpstr>
      <vt:lpstr>Полномочия муниципальных образований в сфере МЧП</vt:lpstr>
      <vt:lpstr>Финансирование проектов</vt:lpstr>
      <vt:lpstr>Проектная документация</vt:lpstr>
      <vt:lpstr>Преимущества механизма МЧП</vt:lpstr>
      <vt:lpstr>Схема реализации проекта МЧП</vt:lpstr>
      <vt:lpstr>Этапы рассмотрения проекта МЧП</vt:lpstr>
      <vt:lpstr>1.Рассмотрение предложения о реализации проекта публичным партнером</vt:lpstr>
      <vt:lpstr>2.Рассмотрение предложения о реализации проекта МЧП уполномоченным органом</vt:lpstr>
      <vt:lpstr>3. Принятие решения о реализации проекта МЧП</vt:lpstr>
      <vt:lpstr>Сравнение соглашения о МЧП и концессионного соглашения</vt:lpstr>
      <vt:lpstr>Концессионные соглашения</vt:lpstr>
      <vt:lpstr>Объекты концессионного соглашения </vt:lpstr>
      <vt:lpstr>Объекты концессионного соглашения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МЧП</dc:title>
  <dc:creator>Пользователь</dc:creator>
  <cp:lastModifiedBy>Экономика</cp:lastModifiedBy>
  <cp:revision>104</cp:revision>
  <dcterms:created xsi:type="dcterms:W3CDTF">2022-11-29T11:08:54Z</dcterms:created>
  <dcterms:modified xsi:type="dcterms:W3CDTF">2025-04-21T05:41:11Z</dcterms:modified>
</cp:coreProperties>
</file>